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6"/>
  </p:notesMasterIdLst>
  <p:sldIdLst>
    <p:sldId id="256" r:id="rId2"/>
    <p:sldId id="268" r:id="rId3"/>
    <p:sldId id="273" r:id="rId4"/>
    <p:sldId id="274" r:id="rId5"/>
    <p:sldId id="269" r:id="rId6"/>
    <p:sldId id="270" r:id="rId7"/>
    <p:sldId id="271" r:id="rId8"/>
    <p:sldId id="299" r:id="rId9"/>
    <p:sldId id="276" r:id="rId10"/>
    <p:sldId id="277" r:id="rId11"/>
    <p:sldId id="278" r:id="rId12"/>
    <p:sldId id="279" r:id="rId13"/>
    <p:sldId id="280" r:id="rId14"/>
    <p:sldId id="281" r:id="rId15"/>
    <p:sldId id="282" r:id="rId16"/>
    <p:sldId id="283" r:id="rId17"/>
    <p:sldId id="306" r:id="rId18"/>
    <p:sldId id="303" r:id="rId19"/>
    <p:sldId id="304" r:id="rId20"/>
    <p:sldId id="305" r:id="rId21"/>
    <p:sldId id="308" r:id="rId22"/>
    <p:sldId id="310" r:id="rId23"/>
    <p:sldId id="309" r:id="rId24"/>
    <p:sldId id="311" r:id="rId25"/>
    <p:sldId id="312" r:id="rId26"/>
    <p:sldId id="313" r:id="rId27"/>
    <p:sldId id="314" r:id="rId28"/>
    <p:sldId id="257" r:id="rId29"/>
    <p:sldId id="307" r:id="rId30"/>
    <p:sldId id="300" r:id="rId31"/>
    <p:sldId id="301" r:id="rId32"/>
    <p:sldId id="302" r:id="rId33"/>
    <p:sldId id="286" r:id="rId34"/>
    <p:sldId id="287" r:id="rId35"/>
    <p:sldId id="288" r:id="rId36"/>
    <p:sldId id="289" r:id="rId37"/>
    <p:sldId id="290" r:id="rId38"/>
    <p:sldId id="291" r:id="rId39"/>
    <p:sldId id="292" r:id="rId40"/>
    <p:sldId id="293" r:id="rId41"/>
    <p:sldId id="294" r:id="rId42"/>
    <p:sldId id="295" r:id="rId43"/>
    <p:sldId id="296" r:id="rId44"/>
    <p:sldId id="31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872"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2B6B4-90A4-4147-9DB1-C7B2BABA8EF2}" type="datetimeFigureOut">
              <a:rPr lang="en-US" smtClean="0"/>
              <a:t>6/26/17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BAD24-1F56-BE4F-8F9D-1CE19E31046C}" type="slidenum">
              <a:rPr lang="en-US" smtClean="0"/>
              <a:t>‹#›</a:t>
            </a:fld>
            <a:endParaRPr lang="en-US"/>
          </a:p>
        </p:txBody>
      </p:sp>
    </p:spTree>
    <p:extLst>
      <p:ext uri="{BB962C8B-B14F-4D97-AF65-F5344CB8AC3E}">
        <p14:creationId xmlns:p14="http://schemas.microsoft.com/office/powerpoint/2010/main" val="3110259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C703F2-F7E0-42F9-BEE2-8C743BC55E9A}"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C703F2-F7E0-42F9-BEE2-8C743BC55E9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C703F2-F7E0-42F9-BEE2-8C743BC55E9A}"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C703F2-F7E0-42F9-BEE2-8C743BC55E9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სამი ტიპის</a:t>
            </a:r>
            <a:r>
              <a:rPr lang="ka-GE" baseline="0" dirty="0" smtClean="0"/>
              <a:t> რეაქცია: გაქცევა, გაშეშება, წინააღმდეგობის გაწევა/შებრძოლება</a:t>
            </a:r>
            <a:endParaRPr lang="en-US" dirty="0"/>
          </a:p>
        </p:txBody>
      </p:sp>
      <p:sp>
        <p:nvSpPr>
          <p:cNvPr id="4" name="Slide Number Placeholder 3"/>
          <p:cNvSpPr>
            <a:spLocks noGrp="1"/>
          </p:cNvSpPr>
          <p:nvPr>
            <p:ph type="sldNum" sz="quarter" idx="10"/>
          </p:nvPr>
        </p:nvSpPr>
        <p:spPr/>
        <p:txBody>
          <a:bodyPr/>
          <a:lstStyle/>
          <a:p>
            <a:fld id="{D54DC504-0C69-4240-A48A-52360D145117}"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sz="1200" dirty="0" smtClean="0">
                <a:latin typeface="AcadNusx" pitchFamily="2" charset="0"/>
              </a:rPr>
              <a:t>ტრავმული გამოცდილება</a:t>
            </a:r>
            <a:r>
              <a:rPr lang="ka-GE" sz="1200" baseline="0" dirty="0" smtClean="0">
                <a:latin typeface="AcadNusx" pitchFamily="2" charset="0"/>
              </a:rPr>
              <a:t> იძულებულს ხდის ადამიანს კვლავ დაუბრუნდეს წარსულს რათა გადაამუშავოს და ამოწუროს ის, მისი გამოვლინებებია:</a:t>
            </a:r>
            <a:endParaRPr lang="en-US" dirty="0"/>
          </a:p>
        </p:txBody>
      </p:sp>
      <p:sp>
        <p:nvSpPr>
          <p:cNvPr id="4" name="Slide Number Placeholder 3"/>
          <p:cNvSpPr>
            <a:spLocks noGrp="1"/>
          </p:cNvSpPr>
          <p:nvPr>
            <p:ph type="sldNum" sz="quarter" idx="10"/>
          </p:nvPr>
        </p:nvSpPr>
        <p:spPr/>
        <p:txBody>
          <a:bodyPr/>
          <a:lstStyle/>
          <a:p>
            <a:fld id="{D54DC504-0C69-4240-A48A-52360D145117}"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x-none"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June 26, 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June 26,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x-none"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June 26,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June 26,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x-none"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June 26,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June 26,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June 26,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June 26, 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June 26,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June 26, 2017</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x-none"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x-none"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June 26, 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x-none"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June 26, 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451" y="2708476"/>
            <a:ext cx="3490269" cy="1702160"/>
          </a:xfrm>
        </p:spPr>
        <p:txBody>
          <a:bodyPr>
            <a:noAutofit/>
          </a:bodyPr>
          <a:lstStyle/>
          <a:p>
            <a:pPr algn="ctr"/>
            <a:r>
              <a:rPr lang="en-US" sz="2000" dirty="0" err="1" smtClean="0">
                <a:latin typeface="Sylfaen"/>
                <a:cs typeface="Sylfaen"/>
              </a:rPr>
              <a:t>სექსუალური</a:t>
            </a:r>
            <a:r>
              <a:rPr lang="en-US" sz="2000" dirty="0" smtClean="0">
                <a:latin typeface="Sylfaen"/>
                <a:cs typeface="Sylfaen"/>
              </a:rPr>
              <a:t> </a:t>
            </a:r>
            <a:r>
              <a:rPr lang="en-US" sz="2000" dirty="0" err="1" smtClean="0">
                <a:latin typeface="Sylfaen"/>
                <a:cs typeface="Sylfaen"/>
              </a:rPr>
              <a:t>ძალადობის</a:t>
            </a:r>
            <a:r>
              <a:rPr lang="en-US" sz="2000" dirty="0" smtClean="0">
                <a:latin typeface="Sylfaen"/>
                <a:cs typeface="Sylfaen"/>
              </a:rPr>
              <a:t> </a:t>
            </a:r>
            <a:r>
              <a:rPr lang="en-US" sz="2000" dirty="0" err="1" smtClean="0">
                <a:latin typeface="Sylfaen"/>
                <a:cs typeface="Sylfaen"/>
              </a:rPr>
              <a:t>მსხვერპლი-დახმარების</a:t>
            </a:r>
            <a:r>
              <a:rPr lang="en-US" sz="2000" dirty="0" smtClean="0">
                <a:latin typeface="Sylfaen"/>
                <a:cs typeface="Sylfaen"/>
              </a:rPr>
              <a:t> </a:t>
            </a:r>
            <a:r>
              <a:rPr lang="en-US" sz="2000" dirty="0" err="1" smtClean="0">
                <a:latin typeface="Sylfaen"/>
                <a:cs typeface="Sylfaen"/>
              </a:rPr>
              <a:t>პრინციპები</a:t>
            </a:r>
            <a:endParaRPr lang="en-US" sz="2000" dirty="0">
              <a:latin typeface="Sylfaen"/>
              <a:cs typeface="Sylfaen"/>
            </a:endParaRPr>
          </a:p>
        </p:txBody>
      </p:sp>
      <p:sp>
        <p:nvSpPr>
          <p:cNvPr id="3" name="Subtitle 2"/>
          <p:cNvSpPr>
            <a:spLocks noGrp="1"/>
          </p:cNvSpPr>
          <p:nvPr>
            <p:ph type="subTitle" idx="1"/>
          </p:nvPr>
        </p:nvSpPr>
        <p:spPr>
          <a:xfrm>
            <a:off x="4733365" y="4805510"/>
            <a:ext cx="3309803" cy="876199"/>
          </a:xfrm>
        </p:spPr>
        <p:txBody>
          <a:bodyPr>
            <a:normAutofit/>
          </a:bodyPr>
          <a:lstStyle/>
          <a:p>
            <a:pPr algn="r"/>
            <a:r>
              <a:rPr lang="en-US" dirty="0" err="1" smtClean="0">
                <a:latin typeface="Sylfaen"/>
                <a:cs typeface="Sylfaen"/>
              </a:rPr>
              <a:t>სოფო</a:t>
            </a:r>
            <a:r>
              <a:rPr lang="en-US" dirty="0" smtClean="0">
                <a:latin typeface="Sylfaen"/>
                <a:cs typeface="Sylfaen"/>
              </a:rPr>
              <a:t> </a:t>
            </a:r>
            <a:r>
              <a:rPr lang="en-US" dirty="0" err="1" smtClean="0">
                <a:latin typeface="Sylfaen"/>
                <a:cs typeface="Sylfaen"/>
              </a:rPr>
              <a:t>ტაბაღუა</a:t>
            </a:r>
            <a:endParaRPr lang="en-US" dirty="0" smtClean="0">
              <a:latin typeface="Sylfaen"/>
              <a:cs typeface="Sylfaen"/>
            </a:endParaRPr>
          </a:p>
          <a:p>
            <a:pPr algn="r"/>
            <a:r>
              <a:rPr lang="en-US" dirty="0" smtClean="0">
                <a:latin typeface="Sylfaen"/>
                <a:cs typeface="Sylfaen"/>
              </a:rPr>
              <a:t>2017წ.</a:t>
            </a:r>
            <a:endParaRPr lang="en-US" dirty="0">
              <a:latin typeface="Sylfaen"/>
              <a:cs typeface="Sylfaen"/>
            </a:endParaRPr>
          </a:p>
        </p:txBody>
      </p:sp>
    </p:spTree>
    <p:extLst>
      <p:ext uri="{BB962C8B-B14F-4D97-AF65-F5344CB8AC3E}">
        <p14:creationId xmlns:p14="http://schemas.microsoft.com/office/powerpoint/2010/main" val="322690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fontScale="92500"/>
          </a:bodyPr>
          <a:lstStyle/>
          <a:p>
            <a:pPr algn="ctr">
              <a:buNone/>
            </a:pPr>
            <a:endParaRPr lang="ka-GE" sz="2800" dirty="0" smtClean="0">
              <a:latin typeface="Sylfaen"/>
              <a:cs typeface="Sylfaen"/>
            </a:endParaRPr>
          </a:p>
          <a:p>
            <a:pPr algn="ctr">
              <a:buNone/>
            </a:pPr>
            <a:endParaRPr lang="ka-GE" sz="2800" dirty="0">
              <a:latin typeface="Sylfaen"/>
              <a:cs typeface="Sylfaen"/>
            </a:endParaRPr>
          </a:p>
          <a:p>
            <a:pPr algn="ctr">
              <a:buNone/>
            </a:pPr>
            <a:endParaRPr lang="ka-GE" sz="2800" dirty="0" smtClean="0">
              <a:latin typeface="Sylfaen"/>
              <a:cs typeface="Sylfaen"/>
            </a:endParaRPr>
          </a:p>
          <a:p>
            <a:pPr algn="ctr">
              <a:buNone/>
            </a:pPr>
            <a:endParaRPr lang="ka-GE" sz="2800" dirty="0">
              <a:latin typeface="Sylfaen"/>
              <a:cs typeface="Sylfaen"/>
            </a:endParaRPr>
          </a:p>
          <a:p>
            <a:pPr algn="ctr">
              <a:buNone/>
            </a:pPr>
            <a:endParaRPr lang="ka-GE" sz="2800" dirty="0" smtClean="0">
              <a:latin typeface="Sylfaen"/>
              <a:cs typeface="Sylfaen"/>
            </a:endParaRPr>
          </a:p>
          <a:p>
            <a:pPr algn="ctr">
              <a:buNone/>
            </a:pPr>
            <a:endParaRPr lang="ka-GE" sz="2800" dirty="0">
              <a:latin typeface="Sylfaen"/>
              <a:cs typeface="Sylfaen"/>
            </a:endParaRPr>
          </a:p>
          <a:p>
            <a:pPr algn="ctr">
              <a:buNone/>
            </a:pPr>
            <a:r>
              <a:rPr lang="ka-GE" sz="2800" dirty="0" smtClean="0">
                <a:latin typeface="Sylfaen"/>
                <a:cs typeface="Sylfaen"/>
              </a:rPr>
              <a:t>ტრავმული გამოცდილება </a:t>
            </a:r>
            <a:r>
              <a:rPr lang="ka-GE" sz="2800" dirty="0">
                <a:latin typeface="Sylfaen"/>
                <a:cs typeface="Sylfaen"/>
              </a:rPr>
              <a:t>შეიძლება შეადარო </a:t>
            </a:r>
            <a:r>
              <a:rPr lang="ka-GE" sz="2800" dirty="0" smtClean="0">
                <a:latin typeface="Sylfaen"/>
                <a:cs typeface="Sylfaen"/>
              </a:rPr>
              <a:t>წყალდიდობას, </a:t>
            </a:r>
            <a:r>
              <a:rPr lang="ka-GE" sz="2800" dirty="0">
                <a:latin typeface="Sylfaen"/>
                <a:cs typeface="Sylfaen"/>
              </a:rPr>
              <a:t>წყალი ფარავს ირგვლივ ყველაფერს, არავინ არ იცის თუ რა სიღმის დაზიანებს აქვს ადგილი, სანამ წყალდიდობა არ </a:t>
            </a:r>
            <a:r>
              <a:rPr lang="ka-GE" sz="2800" dirty="0" smtClean="0">
                <a:latin typeface="Sylfaen"/>
                <a:cs typeface="Sylfaen"/>
              </a:rPr>
              <a:t>დამთავრდება </a:t>
            </a:r>
            <a:r>
              <a:rPr lang="ka-GE" sz="2800" dirty="0">
                <a:latin typeface="Sylfaen"/>
                <a:cs typeface="Sylfaen"/>
              </a:rPr>
              <a:t>და ეს წყალი უკან არ დაიხევს.</a:t>
            </a:r>
            <a:endParaRPr lang="en-US" sz="2800" dirty="0">
              <a:latin typeface="Sylfaen"/>
              <a:cs typeface="Sylfaen"/>
            </a:endParaRPr>
          </a:p>
          <a:p>
            <a:pPr>
              <a:buNone/>
            </a:pPr>
            <a:r>
              <a:rPr lang="en-US" sz="2800" dirty="0" smtClean="0">
                <a:latin typeface="AcadNusx" pitchFamily="2" charset="0"/>
              </a:rPr>
              <a:t> </a:t>
            </a:r>
            <a:endParaRPr lang="en-US" sz="2800" b="1" dirty="0" smtClean="0">
              <a:latin typeface="Sylfaen"/>
              <a:cs typeface="Sylfaen"/>
            </a:endParaRPr>
          </a:p>
        </p:txBody>
      </p:sp>
      <p:pic>
        <p:nvPicPr>
          <p:cNvPr id="2" name="Picture 1" descr="slide_20130815145957amu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334708"/>
          </a:xfrm>
          <a:prstGeom prst="rect">
            <a:avLst/>
          </a:prstGeom>
        </p:spPr>
      </p:pic>
    </p:spTree>
    <p:extLst>
      <p:ext uri="{BB962C8B-B14F-4D97-AF65-F5344CB8AC3E}">
        <p14:creationId xmlns:p14="http://schemas.microsoft.com/office/powerpoint/2010/main" val="20800387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sz="2400" dirty="0" err="1" smtClean="0">
                <a:latin typeface="Sylfaen"/>
                <a:cs typeface="Sylfaen"/>
              </a:rPr>
              <a:t>ტრავმული</a:t>
            </a:r>
            <a:r>
              <a:rPr lang="en-US" sz="2400" dirty="0" smtClean="0">
                <a:latin typeface="Sylfaen"/>
                <a:cs typeface="Sylfaen"/>
              </a:rPr>
              <a:t> </a:t>
            </a:r>
            <a:r>
              <a:rPr lang="en-US" sz="2400" dirty="0" err="1" smtClean="0">
                <a:latin typeface="Sylfaen"/>
                <a:cs typeface="Sylfaen"/>
              </a:rPr>
              <a:t>სტრესის</a:t>
            </a:r>
            <a:r>
              <a:rPr lang="en-US" sz="2400" dirty="0" smtClean="0">
                <a:latin typeface="Sylfaen"/>
                <a:cs typeface="Sylfaen"/>
              </a:rPr>
              <a:t> </a:t>
            </a:r>
            <a:r>
              <a:rPr lang="en-US" sz="2400" dirty="0" err="1" smtClean="0">
                <a:latin typeface="Sylfaen"/>
                <a:cs typeface="Sylfaen"/>
              </a:rPr>
              <a:t>შემცველი</a:t>
            </a:r>
            <a:r>
              <a:rPr lang="en-US" sz="2400" dirty="0" smtClean="0">
                <a:latin typeface="Sylfaen"/>
                <a:cs typeface="Sylfaen"/>
              </a:rPr>
              <a:t> </a:t>
            </a:r>
            <a:r>
              <a:rPr lang="en-US" sz="2400" dirty="0" err="1" smtClean="0">
                <a:latin typeface="Sylfaen"/>
                <a:cs typeface="Sylfaen"/>
              </a:rPr>
              <a:t>მოვლენები</a:t>
            </a:r>
            <a:endParaRPr lang="en-US" sz="2400" dirty="0" smtClean="0">
              <a:latin typeface="Sylfaen"/>
              <a:cs typeface="Sylfaen"/>
            </a:endParaRPr>
          </a:p>
        </p:txBody>
      </p:sp>
      <p:sp>
        <p:nvSpPr>
          <p:cNvPr id="8195" name="Content Placeholder 2"/>
          <p:cNvSpPr>
            <a:spLocks noGrp="1"/>
          </p:cNvSpPr>
          <p:nvPr>
            <p:ph idx="1"/>
          </p:nvPr>
        </p:nvSpPr>
        <p:spPr/>
        <p:txBody>
          <a:bodyPr>
            <a:normAutofit/>
          </a:bodyPr>
          <a:lstStyle/>
          <a:p>
            <a:r>
              <a:rPr lang="en-US" sz="2400" dirty="0" err="1" smtClean="0">
                <a:latin typeface="Sylfaen"/>
                <a:cs typeface="Sylfaen"/>
              </a:rPr>
              <a:t>ომი</a:t>
            </a:r>
            <a:r>
              <a:rPr lang="en-US" dirty="0" smtClean="0">
                <a:latin typeface="Sylfaen"/>
                <a:cs typeface="Sylfaen"/>
              </a:rPr>
              <a:t>, </a:t>
            </a:r>
            <a:r>
              <a:rPr lang="en-US" sz="2400" dirty="0" err="1" smtClean="0">
                <a:latin typeface="Sylfaen"/>
                <a:cs typeface="Sylfaen"/>
              </a:rPr>
              <a:t>ტერაქტი</a:t>
            </a:r>
            <a:r>
              <a:rPr lang="en-US" dirty="0" smtClean="0">
                <a:latin typeface="Sylfaen"/>
                <a:cs typeface="Sylfaen"/>
              </a:rPr>
              <a:t>, </a:t>
            </a:r>
            <a:r>
              <a:rPr lang="en-US" sz="2400" dirty="0" err="1" smtClean="0">
                <a:latin typeface="Sylfaen"/>
                <a:cs typeface="Sylfaen"/>
              </a:rPr>
              <a:t>ტყვეობა</a:t>
            </a:r>
            <a:endParaRPr lang="en-US" sz="2400" dirty="0" smtClean="0">
              <a:latin typeface="Sylfaen"/>
              <a:cs typeface="Sylfaen"/>
            </a:endParaRPr>
          </a:p>
          <a:p>
            <a:r>
              <a:rPr lang="en-US" sz="2400" dirty="0" err="1" smtClean="0">
                <a:latin typeface="Sylfaen"/>
                <a:cs typeface="Sylfaen"/>
              </a:rPr>
              <a:t>წამება</a:t>
            </a:r>
            <a:r>
              <a:rPr lang="en-US" sz="2400" dirty="0" smtClean="0">
                <a:latin typeface="Sylfaen"/>
                <a:cs typeface="Sylfaen"/>
              </a:rPr>
              <a:t> </a:t>
            </a:r>
            <a:r>
              <a:rPr lang="en-US" sz="2400" dirty="0" err="1" smtClean="0">
                <a:latin typeface="Sylfaen"/>
                <a:cs typeface="Sylfaen"/>
              </a:rPr>
              <a:t>და</a:t>
            </a:r>
            <a:r>
              <a:rPr lang="en-US" sz="2400" dirty="0" smtClean="0">
                <a:latin typeface="Sylfaen"/>
                <a:cs typeface="Sylfaen"/>
              </a:rPr>
              <a:t> </a:t>
            </a:r>
            <a:r>
              <a:rPr lang="en-US" sz="2400" dirty="0" err="1" smtClean="0">
                <a:latin typeface="Sylfaen"/>
                <a:cs typeface="Sylfaen"/>
              </a:rPr>
              <a:t>არაჰუმანური</a:t>
            </a:r>
            <a:r>
              <a:rPr lang="en-US" sz="2400" dirty="0" smtClean="0">
                <a:latin typeface="Sylfaen"/>
                <a:cs typeface="Sylfaen"/>
              </a:rPr>
              <a:t> </a:t>
            </a:r>
            <a:r>
              <a:rPr lang="en-US" sz="2400" dirty="0" err="1" smtClean="0">
                <a:latin typeface="Sylfaen"/>
                <a:cs typeface="Sylfaen"/>
              </a:rPr>
              <a:t>მოპყრობა</a:t>
            </a:r>
            <a:endParaRPr lang="en-US" sz="2400" dirty="0" smtClean="0">
              <a:latin typeface="Sylfaen"/>
              <a:cs typeface="Sylfaen"/>
            </a:endParaRPr>
          </a:p>
          <a:p>
            <a:r>
              <a:rPr lang="en-US" dirty="0" err="1" smtClean="0">
                <a:latin typeface="Sylfaen"/>
                <a:cs typeface="Sylfaen"/>
              </a:rPr>
              <a:t>სტიქიები</a:t>
            </a:r>
            <a:endParaRPr lang="en-US" sz="2400" dirty="0" smtClean="0">
              <a:latin typeface="Sylfaen"/>
              <a:cs typeface="Sylfaen"/>
            </a:endParaRPr>
          </a:p>
          <a:p>
            <a:r>
              <a:rPr lang="en-US" sz="2400" dirty="0" err="1" smtClean="0">
                <a:latin typeface="Sylfaen"/>
                <a:cs typeface="Sylfaen"/>
              </a:rPr>
              <a:t>სექსუალური</a:t>
            </a:r>
            <a:r>
              <a:rPr lang="en-US" sz="2400" dirty="0" smtClean="0">
                <a:latin typeface="Sylfaen"/>
                <a:cs typeface="Sylfaen"/>
              </a:rPr>
              <a:t> </a:t>
            </a:r>
            <a:r>
              <a:rPr lang="en-US" sz="2400" dirty="0" err="1" smtClean="0">
                <a:latin typeface="Sylfaen"/>
                <a:cs typeface="Sylfaen"/>
              </a:rPr>
              <a:t>ძალადობა</a:t>
            </a:r>
            <a:endParaRPr lang="en-US" sz="2400" dirty="0" smtClean="0">
              <a:latin typeface="Sylfaen"/>
              <a:cs typeface="Sylfaen"/>
            </a:endParaRPr>
          </a:p>
          <a:p>
            <a:r>
              <a:rPr lang="en-US" dirty="0" err="1" smtClean="0">
                <a:latin typeface="Sylfaen"/>
                <a:cs typeface="Sylfaen"/>
              </a:rPr>
              <a:t>გარდაცვალება</a:t>
            </a:r>
            <a:r>
              <a:rPr lang="en-US" dirty="0" smtClean="0">
                <a:latin typeface="Sylfaen"/>
                <a:cs typeface="Sylfaen"/>
              </a:rPr>
              <a:t>/</a:t>
            </a:r>
            <a:r>
              <a:rPr lang="en-US" dirty="0" err="1" smtClean="0">
                <a:latin typeface="Sylfaen"/>
                <a:cs typeface="Sylfaen"/>
              </a:rPr>
              <a:t>გაუჩინარება</a:t>
            </a:r>
            <a:endParaRPr lang="en-US" sz="2400" dirty="0" smtClean="0">
              <a:latin typeface="Sylfaen"/>
              <a:cs typeface="Sylfaen"/>
            </a:endParaRPr>
          </a:p>
          <a:p>
            <a:endParaRPr lang="en-US" sz="2400" dirty="0" smtClean="0">
              <a:latin typeface="AcadNusx" pitchFamily="2" charset="0"/>
            </a:endParaRPr>
          </a:p>
          <a:p>
            <a:endParaRPr lang="en-US" sz="2400" dirty="0" smtClean="0">
              <a:latin typeface="AcadNusx" pitchFamily="2" charset="0"/>
            </a:endParaRPr>
          </a:p>
        </p:txBody>
      </p:sp>
    </p:spTree>
    <p:extLst>
      <p:ext uri="{BB962C8B-B14F-4D97-AF65-F5344CB8AC3E}">
        <p14:creationId xmlns:p14="http://schemas.microsoft.com/office/powerpoint/2010/main" val="273339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latin typeface="Sylfaen"/>
                <a:cs typeface="Sylfaen"/>
              </a:rPr>
              <a:t>რისკ- ფაქტორები</a:t>
            </a:r>
            <a:r>
              <a:rPr lang="en-US" dirty="0">
                <a:latin typeface="Sylfaen"/>
                <a:cs typeface="Sylfaen"/>
              </a:rPr>
              <a:t/>
            </a:r>
            <a:br>
              <a:rPr lang="en-US" dirty="0">
                <a:latin typeface="Sylfaen"/>
                <a:cs typeface="Sylfaen"/>
              </a:rPr>
            </a:br>
            <a:endParaRPr lang="en-US" dirty="0">
              <a:latin typeface="Sylfaen"/>
              <a:cs typeface="Sylfaen"/>
            </a:endParaRPr>
          </a:p>
        </p:txBody>
      </p:sp>
      <p:sp>
        <p:nvSpPr>
          <p:cNvPr id="3" name="Content Placeholder 2"/>
          <p:cNvSpPr>
            <a:spLocks noGrp="1"/>
          </p:cNvSpPr>
          <p:nvPr>
            <p:ph idx="1"/>
          </p:nvPr>
        </p:nvSpPr>
        <p:spPr>
          <a:xfrm>
            <a:off x="1043492" y="1702224"/>
            <a:ext cx="6777317" cy="4130405"/>
          </a:xfrm>
        </p:spPr>
        <p:txBody>
          <a:bodyPr>
            <a:normAutofit fontScale="92500" lnSpcReduction="20000"/>
          </a:bodyPr>
          <a:lstStyle/>
          <a:p>
            <a:pPr marL="114300" indent="0">
              <a:buNone/>
            </a:pPr>
            <a:r>
              <a:rPr lang="ka-GE" dirty="0" smtClean="0">
                <a:latin typeface="Sylfaen"/>
                <a:cs typeface="Sylfaen"/>
              </a:rPr>
              <a:t>ერთიდაიგივე </a:t>
            </a:r>
            <a:r>
              <a:rPr lang="ka-GE" dirty="0">
                <a:latin typeface="Sylfaen"/>
                <a:cs typeface="Sylfaen"/>
              </a:rPr>
              <a:t>ტრავმული სტრესი სხვადასხვა ადმიანზე სხვადასხვანაირად მოქმედებს, იგი დამოკიდებულია:</a:t>
            </a:r>
            <a:endParaRPr lang="en-US" dirty="0">
              <a:latin typeface="Sylfaen"/>
              <a:cs typeface="Sylfaen"/>
            </a:endParaRPr>
          </a:p>
          <a:p>
            <a:pPr lvl="0"/>
            <a:r>
              <a:rPr lang="ka-GE" dirty="0">
                <a:latin typeface="Sylfaen"/>
                <a:cs typeface="Sylfaen"/>
              </a:rPr>
              <a:t>ინდივიდუალურ ფაქტორზე, თუ რა პიროვნული მნიშვნელობა აქვს ამ მოვლენას ადამიანისთვის, მის პიროვნულ შფოთვის დონეზე, პესიმისტურ განწყობაზე, ასაკზე, სქესზე და განმეორებითი ტრავმატიზაციის არსებობაზე;</a:t>
            </a:r>
            <a:endParaRPr lang="en-US" dirty="0">
              <a:latin typeface="Sylfaen"/>
              <a:cs typeface="Sylfaen"/>
            </a:endParaRPr>
          </a:p>
          <a:p>
            <a:pPr lvl="0"/>
            <a:r>
              <a:rPr lang="ka-GE" dirty="0">
                <a:latin typeface="Sylfaen"/>
                <a:cs typeface="Sylfaen"/>
              </a:rPr>
              <a:t>როგორია სოციალური კონტექსტი; რამდენად მაღალია გარემოს მხარდაჭერა და სხვა ადმიანების გვერდში დგომა, სტრესორის სიმძიმე, სოციალური სტატუსი</a:t>
            </a:r>
            <a:endParaRPr lang="en-US" dirty="0">
              <a:latin typeface="Sylfaen"/>
              <a:cs typeface="Sylfaen"/>
            </a:endParaRPr>
          </a:p>
          <a:p>
            <a:endParaRPr lang="en-US" dirty="0"/>
          </a:p>
        </p:txBody>
      </p:sp>
    </p:spTree>
    <p:extLst>
      <p:ext uri="{BB962C8B-B14F-4D97-AF65-F5344CB8AC3E}">
        <p14:creationId xmlns:p14="http://schemas.microsoft.com/office/powerpoint/2010/main" val="418447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sotw9_temp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6898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a:cs typeface="Sylfaen"/>
              </a:rPr>
              <a:t>ინსტიქტური პასუხი</a:t>
            </a:r>
            <a:r>
              <a:rPr lang="en-US" dirty="0">
                <a:latin typeface="Sylfaen"/>
                <a:cs typeface="Sylfaen"/>
              </a:rPr>
              <a:t/>
            </a:r>
            <a:br>
              <a:rPr lang="en-US" dirty="0">
                <a:latin typeface="Sylfaen"/>
                <a:cs typeface="Sylfaen"/>
              </a:rPr>
            </a:br>
            <a:endParaRPr lang="en-US" dirty="0">
              <a:latin typeface="Sylfaen"/>
              <a:cs typeface="Sylfaen"/>
            </a:endParaRPr>
          </a:p>
        </p:txBody>
      </p:sp>
      <p:sp>
        <p:nvSpPr>
          <p:cNvPr id="3" name="Content Placeholder 2"/>
          <p:cNvSpPr>
            <a:spLocks noGrp="1"/>
          </p:cNvSpPr>
          <p:nvPr>
            <p:ph idx="1"/>
          </p:nvPr>
        </p:nvSpPr>
        <p:spPr/>
        <p:txBody>
          <a:bodyPr>
            <a:normAutofit fontScale="85000" lnSpcReduction="20000"/>
          </a:bodyPr>
          <a:lstStyle/>
          <a:p>
            <a:pPr marL="114300" indent="0">
              <a:buNone/>
            </a:pPr>
            <a:r>
              <a:rPr lang="ka-GE" dirty="0" smtClean="0">
                <a:latin typeface="Sylfaen"/>
                <a:cs typeface="Sylfaen"/>
              </a:rPr>
              <a:t>ადამიანი </a:t>
            </a:r>
            <a:r>
              <a:rPr lang="ka-GE" dirty="0">
                <a:latin typeface="Sylfaen"/>
                <a:cs typeface="Sylfaen"/>
              </a:rPr>
              <a:t>მწვავე სტრესულ მოვლენაზე რეაგირებს სამი ტიპის რეაქციით:  </a:t>
            </a:r>
            <a:endParaRPr lang="en-US" dirty="0">
              <a:latin typeface="Sylfaen"/>
              <a:cs typeface="Sylfaen"/>
            </a:endParaRPr>
          </a:p>
          <a:p>
            <a:r>
              <a:rPr lang="ka-GE" dirty="0">
                <a:latin typeface="Sylfaen"/>
                <a:cs typeface="Sylfaen"/>
              </a:rPr>
              <a:t>გაქცევა,  გაშეშება, წინააღმდეგობის გაწევა/შებრძოლება</a:t>
            </a:r>
            <a:r>
              <a:rPr lang="en-US" dirty="0">
                <a:latin typeface="Sylfaen"/>
                <a:cs typeface="Sylfaen"/>
              </a:rPr>
              <a:t>. </a:t>
            </a:r>
            <a:endParaRPr lang="en-US" dirty="0" smtClean="0">
              <a:latin typeface="Sylfaen"/>
              <a:cs typeface="Sylfaen"/>
            </a:endParaRPr>
          </a:p>
          <a:p>
            <a:endParaRPr lang="en-US" dirty="0">
              <a:latin typeface="Sylfaen"/>
              <a:cs typeface="Sylfaen"/>
            </a:endParaRPr>
          </a:p>
          <a:p>
            <a:r>
              <a:rPr lang="en-US" dirty="0" err="1" smtClean="0">
                <a:latin typeface="Sylfaen"/>
                <a:cs typeface="Sylfaen"/>
              </a:rPr>
              <a:t>სამივე</a:t>
            </a:r>
            <a:r>
              <a:rPr lang="en-US" dirty="0" smtClean="0">
                <a:latin typeface="Sylfaen"/>
                <a:cs typeface="Sylfaen"/>
              </a:rPr>
              <a:t> </a:t>
            </a:r>
            <a:r>
              <a:rPr lang="en-US" dirty="0" err="1">
                <a:latin typeface="Sylfaen"/>
                <a:cs typeface="Sylfaen"/>
              </a:rPr>
              <a:t>ტიპის</a:t>
            </a:r>
            <a:r>
              <a:rPr lang="en-US" dirty="0">
                <a:latin typeface="Sylfaen"/>
                <a:cs typeface="Sylfaen"/>
              </a:rPr>
              <a:t> </a:t>
            </a:r>
            <a:r>
              <a:rPr lang="en-US" dirty="0" err="1">
                <a:latin typeface="Sylfaen"/>
                <a:cs typeface="Sylfaen"/>
              </a:rPr>
              <a:t>რეაქცია</a:t>
            </a:r>
            <a:r>
              <a:rPr lang="en-US" dirty="0">
                <a:latin typeface="Sylfaen"/>
                <a:cs typeface="Sylfaen"/>
              </a:rPr>
              <a:t> </a:t>
            </a:r>
            <a:r>
              <a:rPr lang="en-US" dirty="0" err="1">
                <a:latin typeface="Sylfaen"/>
                <a:cs typeface="Sylfaen"/>
              </a:rPr>
              <a:t>ინსტინქტის</a:t>
            </a:r>
            <a:r>
              <a:rPr lang="en-US" dirty="0">
                <a:latin typeface="Sylfaen"/>
                <a:cs typeface="Sylfaen"/>
              </a:rPr>
              <a:t> </a:t>
            </a:r>
            <a:r>
              <a:rPr lang="en-US" dirty="0" err="1">
                <a:latin typeface="Sylfaen"/>
                <a:cs typeface="Sylfaen"/>
              </a:rPr>
              <a:t>დონეზე</a:t>
            </a:r>
            <a:r>
              <a:rPr lang="en-US" dirty="0">
                <a:latin typeface="Sylfaen"/>
                <a:cs typeface="Sylfaen"/>
              </a:rPr>
              <a:t> </a:t>
            </a:r>
            <a:r>
              <a:rPr lang="en-US" dirty="0" err="1">
                <a:latin typeface="Sylfaen"/>
                <a:cs typeface="Sylfaen"/>
              </a:rPr>
              <a:t>ვითარდება</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სიმპათიკური</a:t>
            </a:r>
            <a:r>
              <a:rPr lang="en-US" dirty="0">
                <a:latin typeface="Sylfaen"/>
                <a:cs typeface="Sylfaen"/>
              </a:rPr>
              <a:t> </a:t>
            </a:r>
            <a:r>
              <a:rPr lang="en-US" dirty="0" err="1">
                <a:latin typeface="Sylfaen"/>
                <a:cs typeface="Sylfaen"/>
              </a:rPr>
              <a:t>ნერვული</a:t>
            </a:r>
            <a:r>
              <a:rPr lang="en-US" dirty="0">
                <a:latin typeface="Sylfaen"/>
                <a:cs typeface="Sylfaen"/>
              </a:rPr>
              <a:t> </a:t>
            </a:r>
            <a:r>
              <a:rPr lang="en-US" dirty="0" err="1">
                <a:latin typeface="Sylfaen"/>
                <a:cs typeface="Sylfaen"/>
              </a:rPr>
              <a:t>სისტემის</a:t>
            </a:r>
            <a:r>
              <a:rPr lang="en-US" dirty="0">
                <a:latin typeface="Sylfaen"/>
                <a:cs typeface="Sylfaen"/>
              </a:rPr>
              <a:t> </a:t>
            </a:r>
            <a:r>
              <a:rPr lang="en-US" dirty="0" err="1">
                <a:latin typeface="Sylfaen"/>
                <a:cs typeface="Sylfaen"/>
              </a:rPr>
              <a:t>აქტივირება</a:t>
            </a:r>
            <a:r>
              <a:rPr lang="en-US" dirty="0">
                <a:latin typeface="Sylfaen"/>
                <a:cs typeface="Sylfaen"/>
              </a:rPr>
              <a:t> </a:t>
            </a:r>
            <a:r>
              <a:rPr lang="en-US" dirty="0" err="1">
                <a:latin typeface="Sylfaen"/>
                <a:cs typeface="Sylfaen"/>
              </a:rPr>
              <a:t>უდევს</a:t>
            </a:r>
            <a:r>
              <a:rPr lang="en-US" dirty="0">
                <a:latin typeface="Sylfaen"/>
                <a:cs typeface="Sylfaen"/>
              </a:rPr>
              <a:t> </a:t>
            </a:r>
            <a:r>
              <a:rPr lang="en-US" dirty="0" err="1">
                <a:latin typeface="Sylfaen"/>
                <a:cs typeface="Sylfaen"/>
              </a:rPr>
              <a:t>საფუძვლად</a:t>
            </a:r>
            <a:r>
              <a:rPr lang="en-US" dirty="0">
                <a:latin typeface="Sylfaen"/>
                <a:cs typeface="Sylfaen"/>
              </a:rPr>
              <a:t>.  </a:t>
            </a:r>
            <a:r>
              <a:rPr lang="en-US" dirty="0" err="1">
                <a:latin typeface="Sylfaen"/>
                <a:cs typeface="Sylfaen"/>
              </a:rPr>
              <a:t>თირკმელზედა</a:t>
            </a:r>
            <a:r>
              <a:rPr lang="en-US" dirty="0">
                <a:latin typeface="Sylfaen"/>
                <a:cs typeface="Sylfaen"/>
              </a:rPr>
              <a:t> </a:t>
            </a:r>
            <a:r>
              <a:rPr lang="en-US" dirty="0" err="1">
                <a:latin typeface="Sylfaen"/>
                <a:cs typeface="Sylfaen"/>
              </a:rPr>
              <a:t>ჯირკვლები</a:t>
            </a:r>
            <a:r>
              <a:rPr lang="en-US" dirty="0">
                <a:latin typeface="Sylfaen"/>
                <a:cs typeface="Sylfaen"/>
              </a:rPr>
              <a:t> </a:t>
            </a:r>
            <a:r>
              <a:rPr lang="en-US" dirty="0" err="1">
                <a:latin typeface="Sylfaen"/>
                <a:cs typeface="Sylfaen"/>
              </a:rPr>
              <a:t>გამოუმუშავებს</a:t>
            </a:r>
            <a:r>
              <a:rPr lang="en-US" dirty="0">
                <a:latin typeface="Sylfaen"/>
                <a:cs typeface="Sylfaen"/>
              </a:rPr>
              <a:t> </a:t>
            </a:r>
            <a:r>
              <a:rPr lang="en-US" dirty="0" err="1">
                <a:latin typeface="Sylfaen"/>
                <a:cs typeface="Sylfaen"/>
              </a:rPr>
              <a:t>დიდი</a:t>
            </a:r>
            <a:r>
              <a:rPr lang="en-US" dirty="0">
                <a:latin typeface="Sylfaen"/>
                <a:cs typeface="Sylfaen"/>
              </a:rPr>
              <a:t> </a:t>
            </a:r>
            <a:r>
              <a:rPr lang="en-US" dirty="0" err="1">
                <a:latin typeface="Sylfaen"/>
                <a:cs typeface="Sylfaen"/>
              </a:rPr>
              <a:t>რაოდენობით</a:t>
            </a:r>
            <a:r>
              <a:rPr lang="en-US" dirty="0">
                <a:latin typeface="Sylfaen"/>
                <a:cs typeface="Sylfaen"/>
              </a:rPr>
              <a:t> </a:t>
            </a:r>
            <a:r>
              <a:rPr lang="en-US" dirty="0" err="1">
                <a:latin typeface="Sylfaen"/>
                <a:cs typeface="Sylfaen"/>
              </a:rPr>
              <a:t>კატექოლამინებს</a:t>
            </a:r>
            <a:r>
              <a:rPr lang="en-US" dirty="0">
                <a:latin typeface="Sylfaen"/>
                <a:cs typeface="Sylfaen"/>
              </a:rPr>
              <a:t> (</a:t>
            </a:r>
            <a:r>
              <a:rPr lang="en-US" dirty="0" err="1">
                <a:latin typeface="Sylfaen"/>
                <a:cs typeface="Sylfaen"/>
              </a:rPr>
              <a:t>ადრენალინსა</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ნორადრენალინს</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ადრენალინით</a:t>
            </a:r>
            <a:r>
              <a:rPr lang="en-US" dirty="0">
                <a:latin typeface="Sylfaen"/>
                <a:cs typeface="Sylfaen"/>
              </a:rPr>
              <a:t> </a:t>
            </a:r>
            <a:r>
              <a:rPr lang="en-US" dirty="0" err="1">
                <a:latin typeface="Sylfaen"/>
                <a:cs typeface="Sylfaen"/>
              </a:rPr>
              <a:t>გაჯერებული</a:t>
            </a:r>
            <a:r>
              <a:rPr lang="en-US" dirty="0">
                <a:latin typeface="Sylfaen"/>
                <a:cs typeface="Sylfaen"/>
              </a:rPr>
              <a:t> </a:t>
            </a:r>
            <a:r>
              <a:rPr lang="en-US" dirty="0" err="1">
                <a:latin typeface="Sylfaen"/>
                <a:cs typeface="Sylfaen"/>
              </a:rPr>
              <a:t>სხეული</a:t>
            </a:r>
            <a:r>
              <a:rPr lang="en-US" dirty="0">
                <a:latin typeface="Sylfaen"/>
                <a:cs typeface="Sylfaen"/>
              </a:rPr>
              <a:t> </a:t>
            </a:r>
            <a:r>
              <a:rPr lang="en-US" dirty="0" err="1">
                <a:latin typeface="Sylfaen"/>
                <a:cs typeface="Sylfaen"/>
              </a:rPr>
              <a:t>მომზადებულია</a:t>
            </a:r>
            <a:r>
              <a:rPr lang="en-US" dirty="0">
                <a:latin typeface="Sylfaen"/>
                <a:cs typeface="Sylfaen"/>
              </a:rPr>
              <a:t> </a:t>
            </a:r>
            <a:r>
              <a:rPr lang="en-US" dirty="0" err="1">
                <a:latin typeface="Sylfaen"/>
                <a:cs typeface="Sylfaen"/>
              </a:rPr>
              <a:t>გადაუდებელი</a:t>
            </a:r>
            <a:r>
              <a:rPr lang="en-US" dirty="0">
                <a:latin typeface="Sylfaen"/>
                <a:cs typeface="Sylfaen"/>
              </a:rPr>
              <a:t> </a:t>
            </a:r>
            <a:r>
              <a:rPr lang="en-US" dirty="0" err="1">
                <a:latin typeface="Sylfaen"/>
                <a:cs typeface="Sylfaen"/>
              </a:rPr>
              <a:t>პასუხის</a:t>
            </a:r>
            <a:r>
              <a:rPr lang="en-US" dirty="0">
                <a:latin typeface="Sylfaen"/>
                <a:cs typeface="Sylfaen"/>
              </a:rPr>
              <a:t> </a:t>
            </a:r>
            <a:r>
              <a:rPr lang="en-US" dirty="0" err="1">
                <a:latin typeface="Sylfaen"/>
                <a:cs typeface="Sylfaen"/>
              </a:rPr>
              <a:t>განსახორციელებლად</a:t>
            </a:r>
            <a:r>
              <a:rPr lang="en-US" dirty="0">
                <a:latin typeface="Sylfaen"/>
                <a:cs typeface="Sylfaen"/>
              </a:rPr>
              <a:t> </a:t>
            </a:r>
          </a:p>
        </p:txBody>
      </p:sp>
    </p:spTree>
    <p:extLst>
      <p:ext uri="{BB962C8B-B14F-4D97-AF65-F5344CB8AC3E}">
        <p14:creationId xmlns:p14="http://schemas.microsoft.com/office/powerpoint/2010/main" val="116790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Sylfaen"/>
                <a:cs typeface="Sylfaen"/>
              </a:rPr>
              <a:t>ტრავმული</a:t>
            </a:r>
            <a:r>
              <a:rPr lang="en-US" sz="2400" dirty="0" smtClean="0">
                <a:latin typeface="Sylfaen"/>
                <a:cs typeface="Sylfaen"/>
              </a:rPr>
              <a:t> </a:t>
            </a:r>
            <a:r>
              <a:rPr lang="en-US" sz="2400" dirty="0" err="1" smtClean="0">
                <a:latin typeface="Sylfaen"/>
                <a:cs typeface="Sylfaen"/>
              </a:rPr>
              <a:t>სტრესის</a:t>
            </a:r>
            <a:r>
              <a:rPr lang="en-US" sz="2400" dirty="0" smtClean="0">
                <a:latin typeface="Sylfaen"/>
                <a:cs typeface="Sylfaen"/>
              </a:rPr>
              <a:t> </a:t>
            </a:r>
            <a:r>
              <a:rPr lang="en-US" sz="2400" dirty="0" err="1" smtClean="0">
                <a:latin typeface="Sylfaen"/>
                <a:cs typeface="Sylfaen"/>
              </a:rPr>
              <a:t>ნიშნები</a:t>
            </a:r>
            <a:endParaRPr lang="en-US" sz="2400" dirty="0">
              <a:latin typeface="Sylfaen"/>
              <a:cs typeface="Sylfaen"/>
            </a:endParaRPr>
          </a:p>
        </p:txBody>
      </p:sp>
      <p:sp>
        <p:nvSpPr>
          <p:cNvPr id="3" name="Content Placeholder 2"/>
          <p:cNvSpPr>
            <a:spLocks noGrp="1"/>
          </p:cNvSpPr>
          <p:nvPr>
            <p:ph idx="1"/>
          </p:nvPr>
        </p:nvSpPr>
        <p:spPr>
          <a:xfrm>
            <a:off x="571500" y="274975"/>
            <a:ext cx="8001000" cy="6354425"/>
          </a:xfrm>
        </p:spPr>
        <p:txBody>
          <a:bodyPr>
            <a:normAutofit/>
          </a:bodyPr>
          <a:lstStyle/>
          <a:p>
            <a:pPr>
              <a:buNone/>
            </a:pPr>
            <a:r>
              <a:rPr lang="en-US" sz="2000" dirty="0" smtClean="0">
                <a:latin typeface="AcadNusx" pitchFamily="2" charset="0"/>
              </a:rPr>
              <a:t>   </a:t>
            </a:r>
            <a:endParaRPr lang="en-US" sz="2000" dirty="0" smtClean="0">
              <a:latin typeface="Sylfaen"/>
              <a:cs typeface="Sylfaen"/>
            </a:endParaRPr>
          </a:p>
          <a:p>
            <a:endParaRPr lang="en-US" sz="2000" dirty="0" smtClean="0">
              <a:latin typeface="Sylfaen"/>
              <a:cs typeface="Sylfaen"/>
            </a:endParaRPr>
          </a:p>
          <a:p>
            <a:endParaRPr lang="en-US" sz="2000" dirty="0">
              <a:latin typeface="Sylfaen"/>
              <a:cs typeface="Sylfaen"/>
            </a:endParaRPr>
          </a:p>
          <a:p>
            <a:pPr marL="68580" indent="0">
              <a:buNone/>
            </a:pPr>
            <a:endParaRPr lang="en-US" sz="2000" dirty="0">
              <a:latin typeface="Sylfaen"/>
              <a:cs typeface="Sylfaen"/>
            </a:endParaRPr>
          </a:p>
          <a:p>
            <a:pPr marL="68580" indent="0">
              <a:buNone/>
            </a:pPr>
            <a:endParaRPr lang="en-US" sz="2000" dirty="0" smtClean="0">
              <a:latin typeface="Sylfaen"/>
              <a:cs typeface="Sylfaen"/>
            </a:endParaRPr>
          </a:p>
          <a:p>
            <a:pPr marL="68580" indent="0">
              <a:buNone/>
            </a:pPr>
            <a:endParaRPr lang="en-US" sz="2000" dirty="0">
              <a:latin typeface="Sylfaen"/>
              <a:cs typeface="Sylfaen"/>
            </a:endParaRPr>
          </a:p>
          <a:p>
            <a:r>
              <a:rPr lang="en-US" sz="2000" dirty="0" err="1" smtClean="0">
                <a:latin typeface="Sylfaen"/>
                <a:cs typeface="Sylfaen"/>
              </a:rPr>
              <a:t>ინციდენტის</a:t>
            </a:r>
            <a:r>
              <a:rPr lang="en-US" sz="2000" dirty="0" smtClean="0">
                <a:latin typeface="Sylfaen"/>
                <a:cs typeface="Sylfaen"/>
              </a:rPr>
              <a:t> </a:t>
            </a:r>
            <a:r>
              <a:rPr lang="en-US" sz="2000" dirty="0" err="1" smtClean="0">
                <a:latin typeface="Sylfaen"/>
                <a:cs typeface="Sylfaen"/>
              </a:rPr>
              <a:t>შესახებ</a:t>
            </a:r>
            <a:r>
              <a:rPr lang="en-US" sz="2000" dirty="0" smtClean="0">
                <a:latin typeface="Sylfaen"/>
                <a:cs typeface="Sylfaen"/>
              </a:rPr>
              <a:t> </a:t>
            </a:r>
            <a:r>
              <a:rPr lang="en-US" sz="2000" dirty="0" err="1" smtClean="0">
                <a:latin typeface="Sylfaen"/>
                <a:cs typeface="Sylfaen"/>
              </a:rPr>
              <a:t>აკვიატებული</a:t>
            </a:r>
            <a:r>
              <a:rPr lang="en-US" sz="2000" dirty="0" smtClean="0">
                <a:latin typeface="Sylfaen"/>
                <a:cs typeface="Sylfaen"/>
              </a:rPr>
              <a:t>, </a:t>
            </a:r>
            <a:r>
              <a:rPr lang="en-US" sz="2000" dirty="0" err="1" smtClean="0">
                <a:latin typeface="Sylfaen"/>
                <a:cs typeface="Sylfaen"/>
              </a:rPr>
              <a:t>განმეორებადი</a:t>
            </a:r>
            <a:r>
              <a:rPr lang="en-US" sz="2000" dirty="0" smtClean="0">
                <a:latin typeface="Sylfaen"/>
                <a:cs typeface="Sylfaen"/>
              </a:rPr>
              <a:t> </a:t>
            </a:r>
            <a:r>
              <a:rPr lang="en-US" sz="2000" dirty="0" err="1" smtClean="0">
                <a:latin typeface="Sylfaen"/>
                <a:cs typeface="Sylfaen"/>
              </a:rPr>
              <a:t>მოგონებები</a:t>
            </a:r>
            <a:endParaRPr lang="en-US" sz="2000" dirty="0" smtClean="0">
              <a:latin typeface="Sylfaen"/>
              <a:cs typeface="Sylfaen"/>
            </a:endParaRPr>
          </a:p>
          <a:p>
            <a:r>
              <a:rPr lang="en-US" sz="2000" dirty="0" err="1" smtClean="0">
                <a:latin typeface="Sylfaen"/>
                <a:cs typeface="Sylfaen"/>
              </a:rPr>
              <a:t>აქტიური</a:t>
            </a:r>
            <a:r>
              <a:rPr lang="en-US" sz="2000" dirty="0" smtClean="0">
                <a:latin typeface="Sylfaen"/>
                <a:cs typeface="Sylfaen"/>
              </a:rPr>
              <a:t> </a:t>
            </a:r>
            <a:r>
              <a:rPr lang="en-US" sz="2000" dirty="0" err="1" smtClean="0">
                <a:latin typeface="Sylfaen"/>
                <a:cs typeface="Sylfaen"/>
              </a:rPr>
              <a:t>განრიდება</a:t>
            </a:r>
            <a:endParaRPr lang="en-US" sz="2000" dirty="0" smtClean="0">
              <a:latin typeface="Sylfaen"/>
              <a:cs typeface="Sylfaen"/>
            </a:endParaRPr>
          </a:p>
          <a:p>
            <a:r>
              <a:rPr lang="en-US" sz="2000" dirty="0" err="1" smtClean="0">
                <a:latin typeface="Sylfaen"/>
                <a:cs typeface="Sylfaen"/>
              </a:rPr>
              <a:t>ტრავმასთან</a:t>
            </a:r>
            <a:r>
              <a:rPr lang="en-US" sz="2000" dirty="0" smtClean="0">
                <a:latin typeface="Sylfaen"/>
                <a:cs typeface="Sylfaen"/>
              </a:rPr>
              <a:t> </a:t>
            </a:r>
            <a:r>
              <a:rPr lang="en-US" sz="2000" dirty="0" err="1" smtClean="0">
                <a:latin typeface="Sylfaen"/>
                <a:cs typeface="Sylfaen"/>
              </a:rPr>
              <a:t>დაკავშირებული</a:t>
            </a:r>
            <a:r>
              <a:rPr lang="en-US" sz="2000" dirty="0" smtClean="0">
                <a:latin typeface="Sylfaen"/>
                <a:cs typeface="Sylfaen"/>
              </a:rPr>
              <a:t> </a:t>
            </a:r>
            <a:r>
              <a:rPr lang="en-US" sz="2000" dirty="0" err="1" smtClean="0">
                <a:latin typeface="Sylfaen"/>
                <a:cs typeface="Sylfaen"/>
              </a:rPr>
              <a:t>სიზმრები</a:t>
            </a:r>
            <a:endParaRPr lang="en-US" sz="2000" dirty="0" smtClean="0">
              <a:latin typeface="Sylfaen"/>
              <a:cs typeface="Sylfaen"/>
            </a:endParaRPr>
          </a:p>
          <a:p>
            <a:r>
              <a:rPr lang="en-US" sz="2000" dirty="0" err="1" smtClean="0">
                <a:latin typeface="Sylfaen"/>
                <a:cs typeface="Sylfaen"/>
              </a:rPr>
              <a:t>ზესიფხიზლე</a:t>
            </a:r>
            <a:r>
              <a:rPr lang="en-US" sz="2000" dirty="0" smtClean="0">
                <a:latin typeface="Sylfaen"/>
                <a:cs typeface="Sylfaen"/>
              </a:rPr>
              <a:t>/ “</a:t>
            </a:r>
            <a:r>
              <a:rPr lang="en-US" sz="2000" dirty="0" err="1" smtClean="0">
                <a:latin typeface="Sylfaen"/>
                <a:cs typeface="Sylfaen"/>
              </a:rPr>
              <a:t>სადარაჯოე</a:t>
            </a:r>
            <a:r>
              <a:rPr lang="en-US" sz="2000" dirty="0" smtClean="0">
                <a:latin typeface="Sylfaen"/>
                <a:cs typeface="Sylfaen"/>
              </a:rPr>
              <a:t> </a:t>
            </a:r>
            <a:r>
              <a:rPr lang="en-US" sz="2000" dirty="0" err="1" smtClean="0">
                <a:latin typeface="Sylfaen"/>
                <a:cs typeface="Sylfaen"/>
              </a:rPr>
              <a:t>ყოფნა</a:t>
            </a:r>
            <a:r>
              <a:rPr lang="en-US" sz="2000" dirty="0" smtClean="0">
                <a:latin typeface="Sylfaen"/>
                <a:cs typeface="Sylfaen"/>
              </a:rPr>
              <a:t>”</a:t>
            </a:r>
          </a:p>
          <a:p>
            <a:r>
              <a:rPr lang="en-US" sz="2000" dirty="0" err="1" smtClean="0">
                <a:latin typeface="Sylfaen"/>
                <a:cs typeface="Sylfaen"/>
              </a:rPr>
              <a:t>ბრაზი</a:t>
            </a:r>
            <a:r>
              <a:rPr lang="en-US" sz="2000" dirty="0" smtClean="0">
                <a:latin typeface="Sylfaen"/>
                <a:cs typeface="Sylfaen"/>
              </a:rPr>
              <a:t> </a:t>
            </a:r>
            <a:r>
              <a:rPr lang="en-US" sz="2000" dirty="0" err="1" smtClean="0">
                <a:latin typeface="Sylfaen"/>
                <a:cs typeface="Sylfaen"/>
              </a:rPr>
              <a:t>და</a:t>
            </a:r>
            <a:r>
              <a:rPr lang="en-US" sz="2000" dirty="0" smtClean="0">
                <a:latin typeface="Sylfaen"/>
                <a:cs typeface="Sylfaen"/>
              </a:rPr>
              <a:t> </a:t>
            </a:r>
            <a:r>
              <a:rPr lang="en-US" sz="2000" dirty="0" err="1" smtClean="0">
                <a:latin typeface="Sylfaen"/>
                <a:cs typeface="Sylfaen"/>
              </a:rPr>
              <a:t>აგრესიული</a:t>
            </a:r>
            <a:r>
              <a:rPr lang="en-US" sz="2000" dirty="0" smtClean="0">
                <a:latin typeface="Sylfaen"/>
                <a:cs typeface="Sylfaen"/>
              </a:rPr>
              <a:t> </a:t>
            </a:r>
            <a:r>
              <a:rPr lang="en-US" sz="2000" dirty="0" err="1" smtClean="0">
                <a:latin typeface="Sylfaen"/>
                <a:cs typeface="Sylfaen"/>
              </a:rPr>
              <a:t>ქცევა</a:t>
            </a:r>
            <a:endParaRPr lang="en-US" sz="2000" dirty="0" smtClean="0">
              <a:latin typeface="Sylfaen"/>
              <a:cs typeface="Sylfaen"/>
            </a:endParaRPr>
          </a:p>
          <a:p>
            <a:r>
              <a:rPr lang="en-US" sz="2000" dirty="0" err="1" smtClean="0">
                <a:latin typeface="Sylfaen"/>
                <a:cs typeface="Sylfaen"/>
              </a:rPr>
              <a:t>გაზრდილი</a:t>
            </a:r>
            <a:r>
              <a:rPr lang="en-US" sz="2000" dirty="0" smtClean="0">
                <a:latin typeface="Sylfaen"/>
                <a:cs typeface="Sylfaen"/>
              </a:rPr>
              <a:t> </a:t>
            </a:r>
            <a:r>
              <a:rPr lang="en-US" sz="2000" dirty="0" err="1" smtClean="0">
                <a:latin typeface="Sylfaen"/>
                <a:cs typeface="Sylfaen"/>
              </a:rPr>
              <a:t>სირცხვილის</a:t>
            </a:r>
            <a:r>
              <a:rPr lang="en-US" sz="2000" dirty="0" smtClean="0">
                <a:latin typeface="Sylfaen"/>
                <a:cs typeface="Sylfaen"/>
              </a:rPr>
              <a:t> </a:t>
            </a:r>
            <a:r>
              <a:rPr lang="en-US" sz="2000" dirty="0" err="1" smtClean="0">
                <a:latin typeface="Sylfaen"/>
                <a:cs typeface="Sylfaen"/>
              </a:rPr>
              <a:t>განცდა</a:t>
            </a:r>
            <a:r>
              <a:rPr lang="en-US" sz="2000" dirty="0" smtClean="0">
                <a:latin typeface="Sylfaen"/>
                <a:cs typeface="Sylfaen"/>
              </a:rPr>
              <a:t> </a:t>
            </a:r>
            <a:r>
              <a:rPr lang="en-US" sz="2000" dirty="0" err="1" smtClean="0">
                <a:latin typeface="Sylfaen"/>
                <a:cs typeface="Sylfaen"/>
              </a:rPr>
              <a:t>და</a:t>
            </a:r>
            <a:r>
              <a:rPr lang="en-US" sz="2000" dirty="0" smtClean="0">
                <a:latin typeface="Sylfaen"/>
                <a:cs typeface="Sylfaen"/>
              </a:rPr>
              <a:t> </a:t>
            </a:r>
            <a:r>
              <a:rPr lang="en-US" sz="2000" dirty="0" err="1" smtClean="0">
                <a:latin typeface="Sylfaen"/>
                <a:cs typeface="Sylfaen"/>
              </a:rPr>
              <a:t>ბრალეულობის</a:t>
            </a:r>
            <a:r>
              <a:rPr lang="en-US" sz="2000" dirty="0" smtClean="0">
                <a:latin typeface="Sylfaen"/>
                <a:cs typeface="Sylfaen"/>
              </a:rPr>
              <a:t> </a:t>
            </a:r>
            <a:r>
              <a:rPr lang="en-US" sz="2000" dirty="0" err="1" smtClean="0">
                <a:latin typeface="Sylfaen"/>
                <a:cs typeface="Sylfaen"/>
              </a:rPr>
              <a:t>გრძნობა</a:t>
            </a:r>
            <a:endParaRPr lang="en-US" sz="2000" dirty="0" smtClean="0">
              <a:latin typeface="Sylfaen"/>
              <a:cs typeface="Sylfaen"/>
            </a:endParaRPr>
          </a:p>
          <a:p>
            <a:r>
              <a:rPr lang="en-US" sz="2000" dirty="0" err="1" smtClean="0">
                <a:latin typeface="Sylfaen"/>
                <a:cs typeface="Sylfaen"/>
              </a:rPr>
              <a:t>ინტერესების</a:t>
            </a:r>
            <a:r>
              <a:rPr lang="en-US" sz="2000" dirty="0" smtClean="0">
                <a:latin typeface="Sylfaen"/>
                <a:cs typeface="Sylfaen"/>
              </a:rPr>
              <a:t> </a:t>
            </a:r>
            <a:r>
              <a:rPr lang="en-US" sz="2000" dirty="0" err="1" smtClean="0">
                <a:latin typeface="Sylfaen"/>
                <a:cs typeface="Sylfaen"/>
              </a:rPr>
              <a:t>დაკარგვა</a:t>
            </a:r>
            <a:endParaRPr lang="en-US" sz="2000" dirty="0" smtClean="0">
              <a:latin typeface="Sylfaen"/>
              <a:cs typeface="Sylfaen"/>
            </a:endParaRPr>
          </a:p>
          <a:p>
            <a:r>
              <a:rPr lang="en-US" sz="2000" dirty="0" err="1" smtClean="0">
                <a:latin typeface="Sylfaen"/>
                <a:cs typeface="Sylfaen"/>
              </a:rPr>
              <a:t>მძაფრი</a:t>
            </a:r>
            <a:r>
              <a:rPr lang="en-US" sz="2000" dirty="0" smtClean="0">
                <a:latin typeface="Sylfaen"/>
                <a:cs typeface="Sylfaen"/>
              </a:rPr>
              <a:t> </a:t>
            </a:r>
            <a:r>
              <a:rPr lang="en-US" sz="2000" dirty="0" err="1" smtClean="0">
                <a:latin typeface="Sylfaen"/>
                <a:cs typeface="Sylfaen"/>
              </a:rPr>
              <a:t>გრძნობების</a:t>
            </a:r>
            <a:r>
              <a:rPr lang="en-US" sz="2000" dirty="0" smtClean="0">
                <a:latin typeface="Sylfaen"/>
                <a:cs typeface="Sylfaen"/>
              </a:rPr>
              <a:t> </a:t>
            </a:r>
            <a:r>
              <a:rPr lang="en-US" sz="2000" dirty="0" err="1" smtClean="0">
                <a:latin typeface="Sylfaen"/>
                <a:cs typeface="Sylfaen"/>
              </a:rPr>
              <a:t>დაკარგვა</a:t>
            </a:r>
            <a:endParaRPr lang="en-US" sz="2000" dirty="0" smtClean="0">
              <a:latin typeface="Sylfaen"/>
              <a:cs typeface="Sylfaen"/>
            </a:endParaRPr>
          </a:p>
          <a:p>
            <a:r>
              <a:rPr lang="en-US" sz="2000" dirty="0" err="1" smtClean="0">
                <a:latin typeface="Sylfaen"/>
                <a:cs typeface="Sylfaen"/>
              </a:rPr>
              <a:t>შფოთვა</a:t>
            </a:r>
            <a:r>
              <a:rPr lang="en-US" sz="2000" dirty="0" smtClean="0">
                <a:latin typeface="Sylfaen"/>
                <a:cs typeface="Sylfaen"/>
              </a:rPr>
              <a:t> </a:t>
            </a:r>
            <a:r>
              <a:rPr lang="en-US" sz="2000" dirty="0" err="1" smtClean="0">
                <a:latin typeface="Sylfaen"/>
                <a:cs typeface="Sylfaen"/>
              </a:rPr>
              <a:t>და</a:t>
            </a:r>
            <a:r>
              <a:rPr lang="en-US" sz="2000" dirty="0" smtClean="0">
                <a:latin typeface="Sylfaen"/>
                <a:cs typeface="Sylfaen"/>
              </a:rPr>
              <a:t> </a:t>
            </a:r>
            <a:r>
              <a:rPr lang="en-US" sz="2000" dirty="0" err="1" smtClean="0">
                <a:latin typeface="Sylfaen"/>
                <a:cs typeface="Sylfaen"/>
              </a:rPr>
              <a:t>დეპრესიული</a:t>
            </a:r>
            <a:r>
              <a:rPr lang="en-US" sz="2000" dirty="0" smtClean="0">
                <a:latin typeface="Sylfaen"/>
                <a:cs typeface="Sylfaen"/>
              </a:rPr>
              <a:t> </a:t>
            </a:r>
            <a:r>
              <a:rPr lang="en-US" sz="2000" dirty="0" err="1" smtClean="0">
                <a:latin typeface="Sylfaen"/>
                <a:cs typeface="Sylfaen"/>
              </a:rPr>
              <a:t>განწყობა</a:t>
            </a:r>
            <a:endParaRPr lang="en-US" sz="2000" dirty="0" smtClean="0">
              <a:latin typeface="Sylfaen"/>
              <a:cs typeface="Sylfaen"/>
            </a:endParaRPr>
          </a:p>
          <a:p>
            <a:r>
              <a:rPr lang="en-US" sz="2000" dirty="0" err="1" smtClean="0">
                <a:latin typeface="Sylfaen"/>
                <a:cs typeface="Sylfaen"/>
              </a:rPr>
              <a:t>ალკოჰოლისა</a:t>
            </a:r>
            <a:r>
              <a:rPr lang="en-US" sz="2000" dirty="0" smtClean="0">
                <a:latin typeface="Sylfaen"/>
                <a:cs typeface="Sylfaen"/>
              </a:rPr>
              <a:t> </a:t>
            </a:r>
            <a:r>
              <a:rPr lang="en-US" sz="2000" dirty="0" err="1" smtClean="0">
                <a:latin typeface="Sylfaen"/>
                <a:cs typeface="Sylfaen"/>
              </a:rPr>
              <a:t>და</a:t>
            </a:r>
            <a:r>
              <a:rPr lang="en-US" sz="2000" dirty="0" smtClean="0">
                <a:latin typeface="Sylfaen"/>
                <a:cs typeface="Sylfaen"/>
              </a:rPr>
              <a:t> </a:t>
            </a:r>
            <a:r>
              <a:rPr lang="en-US" sz="2000" dirty="0" err="1" smtClean="0">
                <a:latin typeface="Sylfaen"/>
                <a:cs typeface="Sylfaen"/>
              </a:rPr>
              <a:t>ნივთ.ის</a:t>
            </a:r>
            <a:r>
              <a:rPr lang="en-US" sz="2000" dirty="0" smtClean="0">
                <a:latin typeface="Sylfaen"/>
                <a:cs typeface="Sylfaen"/>
              </a:rPr>
              <a:t> </a:t>
            </a:r>
            <a:r>
              <a:rPr lang="en-US" sz="2000" dirty="0" err="1" smtClean="0">
                <a:latin typeface="Sylfaen"/>
                <a:cs typeface="Sylfaen"/>
              </a:rPr>
              <a:t>ავად</a:t>
            </a:r>
            <a:r>
              <a:rPr lang="en-US" sz="2000" dirty="0" smtClean="0">
                <a:latin typeface="Sylfaen"/>
                <a:cs typeface="Sylfaen"/>
              </a:rPr>
              <a:t> </a:t>
            </a:r>
            <a:r>
              <a:rPr lang="en-US" sz="2000" dirty="0" err="1" smtClean="0">
                <a:latin typeface="Sylfaen"/>
                <a:cs typeface="Sylfaen"/>
              </a:rPr>
              <a:t>მოხმარება</a:t>
            </a:r>
            <a:endParaRPr lang="en-US" sz="2000" dirty="0">
              <a:latin typeface="Sylfaen"/>
              <a:cs typeface="Sylfaen"/>
            </a:endParaRPr>
          </a:p>
        </p:txBody>
      </p:sp>
    </p:spTree>
    <p:extLst>
      <p:ext uri="{BB962C8B-B14F-4D97-AF65-F5344CB8AC3E}">
        <p14:creationId xmlns:p14="http://schemas.microsoft.com/office/powerpoint/2010/main" val="312684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90394"/>
            <a:ext cx="6777317" cy="4942235"/>
          </a:xfrm>
        </p:spPr>
        <p:txBody>
          <a:bodyPr>
            <a:normAutofit fontScale="92500" lnSpcReduction="10000"/>
          </a:bodyPr>
          <a:lstStyle/>
          <a:p>
            <a:pPr marL="114300" indent="0">
              <a:buNone/>
            </a:pPr>
            <a:r>
              <a:rPr lang="en-US" dirty="0">
                <a:latin typeface="Sylfaen"/>
                <a:cs typeface="Sylfaen"/>
              </a:rPr>
              <a:t>ISTSS</a:t>
            </a:r>
            <a:r>
              <a:rPr lang="ka-GE" dirty="0">
                <a:latin typeface="Sylfaen"/>
                <a:cs typeface="Sylfaen"/>
              </a:rPr>
              <a:t> </a:t>
            </a:r>
            <a:r>
              <a:rPr lang="en-US" dirty="0" smtClean="0">
                <a:latin typeface="Sylfaen"/>
                <a:cs typeface="Sylfaen"/>
              </a:rPr>
              <a:t>-</a:t>
            </a:r>
            <a:r>
              <a:rPr lang="ka-GE" dirty="0" smtClean="0">
                <a:latin typeface="Sylfaen"/>
                <a:cs typeface="Sylfaen"/>
              </a:rPr>
              <a:t>ფსიქ</a:t>
            </a:r>
            <a:r>
              <a:rPr lang="en-US" dirty="0" smtClean="0">
                <a:latin typeface="Sylfaen"/>
                <a:cs typeface="Sylfaen"/>
              </a:rPr>
              <a:t>.</a:t>
            </a:r>
            <a:r>
              <a:rPr lang="ka-GE" dirty="0" smtClean="0">
                <a:latin typeface="Sylfaen"/>
                <a:cs typeface="Sylfaen"/>
              </a:rPr>
              <a:t> </a:t>
            </a:r>
            <a:r>
              <a:rPr lang="ka-GE" dirty="0">
                <a:latin typeface="Sylfaen"/>
                <a:cs typeface="Sylfaen"/>
              </a:rPr>
              <a:t>ტრავმის </a:t>
            </a:r>
            <a:r>
              <a:rPr lang="ka-GE" dirty="0" smtClean="0">
                <a:latin typeface="Sylfaen"/>
                <a:cs typeface="Sylfaen"/>
              </a:rPr>
              <a:t>ევროპულ</a:t>
            </a:r>
            <a:r>
              <a:rPr lang="en-US" dirty="0" smtClean="0">
                <a:latin typeface="Sylfaen"/>
                <a:cs typeface="Sylfaen"/>
              </a:rPr>
              <a:t>ma </a:t>
            </a:r>
            <a:r>
              <a:rPr lang="ka-GE" dirty="0" smtClean="0">
                <a:latin typeface="Sylfaen"/>
                <a:cs typeface="Sylfaen"/>
              </a:rPr>
              <a:t>საზოგადოება</a:t>
            </a:r>
            <a:r>
              <a:rPr lang="en-US" dirty="0" err="1" smtClean="0">
                <a:latin typeface="Sylfaen"/>
                <a:cs typeface="Sylfaen"/>
              </a:rPr>
              <a:t>მ</a:t>
            </a:r>
            <a:r>
              <a:rPr lang="ka-GE" dirty="0" smtClean="0">
                <a:latin typeface="Sylfaen"/>
                <a:cs typeface="Sylfaen"/>
              </a:rPr>
              <a:t> დაადასტურა</a:t>
            </a:r>
            <a:r>
              <a:rPr lang="ka-GE" dirty="0">
                <a:latin typeface="Sylfaen"/>
                <a:cs typeface="Sylfaen"/>
              </a:rPr>
              <a:t>, რომ ტრავმულ გამოცდილებას  </a:t>
            </a:r>
            <a:r>
              <a:rPr lang="ka-GE" dirty="0" smtClean="0">
                <a:latin typeface="Sylfaen"/>
                <a:cs typeface="Sylfaen"/>
              </a:rPr>
              <a:t>შეუძლია </a:t>
            </a:r>
            <a:r>
              <a:rPr lang="ka-GE" dirty="0">
                <a:latin typeface="Sylfaen"/>
                <a:cs typeface="Sylfaen"/>
              </a:rPr>
              <a:t>გამოიწვიოს სხვადასხვა აშლილობები, </a:t>
            </a:r>
            <a:r>
              <a:rPr lang="ka-GE" dirty="0" smtClean="0">
                <a:latin typeface="Sylfaen"/>
                <a:cs typeface="Sylfaen"/>
              </a:rPr>
              <a:t>როგორიცაა</a:t>
            </a:r>
            <a:r>
              <a:rPr lang="ka-GE" dirty="0" smtClean="0">
                <a:latin typeface="Sylfaen"/>
                <a:cs typeface="Sylfaen"/>
              </a:rPr>
              <a:t>:</a:t>
            </a:r>
          </a:p>
          <a:p>
            <a:pPr marL="114300" indent="0">
              <a:buNone/>
            </a:pPr>
            <a:endParaRPr lang="ka-GE" dirty="0" smtClean="0">
              <a:latin typeface="Sylfaen"/>
              <a:cs typeface="Sylfaen"/>
            </a:endParaRPr>
          </a:p>
          <a:p>
            <a:pPr marL="457200" indent="-342900"/>
            <a:r>
              <a:rPr lang="en-US" dirty="0" err="1" smtClean="0">
                <a:latin typeface="Sylfaen"/>
                <a:cs typeface="Sylfaen"/>
              </a:rPr>
              <a:t>მწვავე</a:t>
            </a:r>
            <a:r>
              <a:rPr lang="en-US" dirty="0" smtClean="0">
                <a:latin typeface="Sylfaen"/>
                <a:cs typeface="Sylfaen"/>
              </a:rPr>
              <a:t> </a:t>
            </a:r>
            <a:r>
              <a:rPr lang="en-US" dirty="0" err="1" smtClean="0">
                <a:latin typeface="Sylfaen"/>
                <a:cs typeface="Sylfaen"/>
              </a:rPr>
              <a:t>რეაქცია</a:t>
            </a:r>
            <a:r>
              <a:rPr lang="en-US" dirty="0" smtClean="0">
                <a:latin typeface="Sylfaen"/>
                <a:cs typeface="Sylfaen"/>
              </a:rPr>
              <a:t> </a:t>
            </a:r>
            <a:r>
              <a:rPr lang="en-US" dirty="0" err="1" smtClean="0">
                <a:latin typeface="Sylfaen"/>
                <a:cs typeface="Sylfaen"/>
              </a:rPr>
              <a:t>სტრესზე</a:t>
            </a:r>
            <a:endParaRPr lang="en-US" dirty="0" smtClean="0">
              <a:latin typeface="Sylfaen"/>
              <a:cs typeface="Sylfaen"/>
            </a:endParaRPr>
          </a:p>
          <a:p>
            <a:pPr marL="457200" indent="-342900"/>
            <a:r>
              <a:rPr lang="en-US" dirty="0" smtClean="0">
                <a:latin typeface="Sylfaen"/>
                <a:cs typeface="Sylfaen"/>
              </a:rPr>
              <a:t>PTSD</a:t>
            </a:r>
          </a:p>
          <a:p>
            <a:pPr marL="457200" indent="-342900"/>
            <a:r>
              <a:rPr lang="en-US" dirty="0" err="1" smtClean="0">
                <a:latin typeface="Sylfaen"/>
                <a:cs typeface="Sylfaen"/>
              </a:rPr>
              <a:t>ადაპტაციის</a:t>
            </a:r>
            <a:r>
              <a:rPr lang="en-US" dirty="0" smtClean="0">
                <a:latin typeface="Sylfaen"/>
                <a:cs typeface="Sylfaen"/>
              </a:rPr>
              <a:t> </a:t>
            </a:r>
            <a:r>
              <a:rPr lang="en-US" dirty="0" err="1" smtClean="0">
                <a:latin typeface="Sylfaen"/>
                <a:cs typeface="Sylfaen"/>
              </a:rPr>
              <a:t>დარღვევები</a:t>
            </a:r>
            <a:endParaRPr lang="en-US" dirty="0" smtClean="0">
              <a:latin typeface="Sylfaen"/>
              <a:cs typeface="Sylfaen"/>
            </a:endParaRPr>
          </a:p>
          <a:p>
            <a:pPr marL="457200" indent="-342900"/>
            <a:r>
              <a:rPr lang="en-US" dirty="0" err="1" smtClean="0">
                <a:latin typeface="Sylfaen"/>
                <a:cs typeface="Sylfaen"/>
              </a:rPr>
              <a:t>დისოციაციური</a:t>
            </a:r>
            <a:r>
              <a:rPr lang="en-US" dirty="0" smtClean="0">
                <a:latin typeface="Sylfaen"/>
                <a:cs typeface="Sylfaen"/>
              </a:rPr>
              <a:t> </a:t>
            </a:r>
            <a:r>
              <a:rPr lang="en-US" dirty="0" err="1" smtClean="0">
                <a:latin typeface="Sylfaen"/>
                <a:cs typeface="Sylfaen"/>
              </a:rPr>
              <a:t>აშლილობა</a:t>
            </a:r>
            <a:endParaRPr lang="ka-GE" dirty="0" smtClean="0">
              <a:latin typeface="Sylfaen"/>
              <a:cs typeface="Sylfaen"/>
            </a:endParaRPr>
          </a:p>
          <a:p>
            <a:pPr marL="457200" indent="-342900"/>
            <a:r>
              <a:rPr lang="ka-GE" dirty="0" smtClean="0">
                <a:latin typeface="Sylfaen"/>
                <a:cs typeface="Sylfaen"/>
              </a:rPr>
              <a:t>ზოგადი დეპრესია</a:t>
            </a:r>
            <a:endParaRPr lang="ka-GE" dirty="0">
              <a:latin typeface="Sylfaen"/>
              <a:cs typeface="Sylfaen"/>
            </a:endParaRPr>
          </a:p>
          <a:p>
            <a:pPr marL="457200" indent="-342900"/>
            <a:r>
              <a:rPr lang="ka-GE" dirty="0" smtClean="0">
                <a:latin typeface="Sylfaen"/>
                <a:cs typeface="Sylfaen"/>
              </a:rPr>
              <a:t>სპეციფიური ფობიები</a:t>
            </a:r>
            <a:endParaRPr lang="ka-GE" dirty="0">
              <a:latin typeface="Sylfaen"/>
              <a:cs typeface="Sylfaen"/>
            </a:endParaRPr>
          </a:p>
          <a:p>
            <a:pPr marL="457200" indent="-342900"/>
            <a:r>
              <a:rPr lang="ka-GE" dirty="0" smtClean="0">
                <a:latin typeface="Sylfaen"/>
                <a:cs typeface="Sylfaen"/>
              </a:rPr>
              <a:t>ტრავმის </a:t>
            </a:r>
            <a:r>
              <a:rPr lang="ka-GE" dirty="0">
                <a:latin typeface="Sylfaen"/>
                <a:cs typeface="Sylfaen"/>
              </a:rPr>
              <a:t>შემდგომი პიროვნული </a:t>
            </a:r>
            <a:r>
              <a:rPr lang="ka-GE" dirty="0" smtClean="0">
                <a:latin typeface="Sylfaen"/>
                <a:cs typeface="Sylfaen"/>
              </a:rPr>
              <a:t>აშლილობა</a:t>
            </a:r>
          </a:p>
          <a:p>
            <a:pPr marL="457200" indent="-342900"/>
            <a:r>
              <a:rPr lang="ka-GE" dirty="0" smtClean="0">
                <a:latin typeface="Sylfaen"/>
                <a:cs typeface="Sylfaen"/>
              </a:rPr>
              <a:t>პანიკური აშლილობა</a:t>
            </a:r>
            <a:r>
              <a:rPr lang="en-US" dirty="0" smtClean="0">
                <a:latin typeface="Sylfaen"/>
                <a:cs typeface="Sylfaen"/>
              </a:rPr>
              <a:t>  </a:t>
            </a:r>
            <a:r>
              <a:rPr lang="en-US" dirty="0" err="1" smtClean="0">
                <a:latin typeface="Sylfaen"/>
                <a:cs typeface="Sylfaen"/>
              </a:rPr>
              <a:t>და</a:t>
            </a:r>
            <a:r>
              <a:rPr lang="en-US" dirty="0" smtClean="0">
                <a:latin typeface="Sylfaen"/>
                <a:cs typeface="Sylfaen"/>
              </a:rPr>
              <a:t> </a:t>
            </a:r>
            <a:r>
              <a:rPr lang="en-US" dirty="0" err="1" smtClean="0">
                <a:latin typeface="Sylfaen"/>
                <a:cs typeface="Sylfaen"/>
              </a:rPr>
              <a:t>ა.შ</a:t>
            </a:r>
            <a:r>
              <a:rPr lang="en-US" dirty="0" smtClean="0">
                <a:latin typeface="Sylfaen"/>
                <a:cs typeface="Sylfaen"/>
              </a:rPr>
              <a:t>.</a:t>
            </a:r>
            <a:endParaRPr lang="en-US" dirty="0">
              <a:latin typeface="Sylfaen"/>
              <a:cs typeface="Sylfaen"/>
            </a:endParaRPr>
          </a:p>
        </p:txBody>
      </p:sp>
    </p:spTree>
    <p:extLst>
      <p:ext uri="{BB962C8B-B14F-4D97-AF65-F5344CB8AC3E}">
        <p14:creationId xmlns:p14="http://schemas.microsoft.com/office/powerpoint/2010/main" val="209862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51962"/>
          </a:xfrm>
        </p:spPr>
        <p:txBody>
          <a:bodyPr>
            <a:normAutofit fontScale="90000"/>
          </a:bodyPr>
          <a:lstStyle/>
          <a:p>
            <a:pPr algn="ctr"/>
            <a:r>
              <a:rPr lang="en-US" sz="2800" dirty="0" err="1" smtClean="0">
                <a:latin typeface="Sylfaen"/>
                <a:cs typeface="Sylfaen"/>
              </a:rPr>
              <a:t>მწვავე</a:t>
            </a:r>
            <a:r>
              <a:rPr lang="en-US" sz="2800" dirty="0" smtClean="0">
                <a:latin typeface="Sylfaen"/>
                <a:cs typeface="Sylfaen"/>
              </a:rPr>
              <a:t> </a:t>
            </a:r>
            <a:r>
              <a:rPr lang="en-US" sz="2800" dirty="0" err="1" smtClean="0">
                <a:latin typeface="Sylfaen"/>
                <a:cs typeface="Sylfaen"/>
              </a:rPr>
              <a:t>რექცია</a:t>
            </a:r>
            <a:r>
              <a:rPr lang="en-US" sz="2800" dirty="0" smtClean="0">
                <a:latin typeface="Sylfaen"/>
                <a:cs typeface="Sylfaen"/>
              </a:rPr>
              <a:t> </a:t>
            </a:r>
            <a:r>
              <a:rPr lang="en-US" sz="2800" dirty="0" err="1" smtClean="0">
                <a:latin typeface="Sylfaen"/>
                <a:cs typeface="Sylfaen"/>
              </a:rPr>
              <a:t>სტრესზე</a:t>
            </a:r>
            <a:endParaRPr lang="en-US" sz="2800" dirty="0">
              <a:latin typeface="Sylfaen"/>
              <a:cs typeface="Sylfaen"/>
            </a:endParaRPr>
          </a:p>
        </p:txBody>
      </p:sp>
      <p:sp>
        <p:nvSpPr>
          <p:cNvPr id="3" name="Content Placeholder 2"/>
          <p:cNvSpPr>
            <a:spLocks noGrp="1"/>
          </p:cNvSpPr>
          <p:nvPr>
            <p:ph idx="1"/>
          </p:nvPr>
        </p:nvSpPr>
        <p:spPr>
          <a:xfrm>
            <a:off x="1043490" y="1649848"/>
            <a:ext cx="6777319" cy="4182781"/>
          </a:xfrm>
        </p:spPr>
        <p:txBody>
          <a:bodyPr>
            <a:normAutofit fontScale="85000" lnSpcReduction="20000"/>
          </a:bodyPr>
          <a:lstStyle/>
          <a:p>
            <a:pPr marL="68580" indent="0">
              <a:buNone/>
            </a:pPr>
            <a:r>
              <a:rPr lang="is-IS" dirty="0">
                <a:latin typeface="Sylfaen"/>
                <a:cs typeface="Sylfaen"/>
              </a:rPr>
              <a:t>სიმპტომები მრავალფეროვანი, შერეული და ცვალებადია. </a:t>
            </a:r>
            <a:endParaRPr lang="is-IS" dirty="0" smtClean="0">
              <a:latin typeface="Sylfaen"/>
              <a:cs typeface="Sylfaen"/>
            </a:endParaRPr>
          </a:p>
          <a:p>
            <a:pPr marL="68580" indent="0">
              <a:buNone/>
            </a:pPr>
            <a:r>
              <a:rPr lang="is-IS" dirty="0" smtClean="0">
                <a:latin typeface="Sylfaen"/>
                <a:cs typeface="Sylfaen"/>
              </a:rPr>
              <a:t>დასაწყისში </a:t>
            </a:r>
            <a:r>
              <a:rPr lang="is-IS" dirty="0">
                <a:latin typeface="Sylfaen"/>
                <a:cs typeface="Sylfaen"/>
              </a:rPr>
              <a:t>გამოხატულია „</a:t>
            </a:r>
            <a:r>
              <a:rPr lang="is-IS" dirty="0" smtClean="0">
                <a:latin typeface="Sylfaen"/>
                <a:cs typeface="Sylfaen"/>
              </a:rPr>
              <a:t>გარინდვის,  </a:t>
            </a:r>
            <a:r>
              <a:rPr lang="is-IS" dirty="0">
                <a:latin typeface="Sylfaen"/>
                <a:cs typeface="Sylfaen"/>
              </a:rPr>
              <a:t>გაშეშების“ მდგომარეობა ცნობიერების ველის შევიწროებით, ყურადღების დაქვეითება, გარე სტიმულებზე ადექვატური რეაგირების შეუძლებლობა, </a:t>
            </a:r>
            <a:r>
              <a:rPr lang="is-IS" dirty="0" smtClean="0">
                <a:latin typeface="Sylfaen"/>
                <a:cs typeface="Sylfaen"/>
              </a:rPr>
              <a:t>დეზორიენტირება, შესაძლოა </a:t>
            </a:r>
            <a:r>
              <a:rPr lang="is-IS" dirty="0">
                <a:latin typeface="Sylfaen"/>
                <a:cs typeface="Sylfaen"/>
              </a:rPr>
              <a:t>განვითარდეს აჟიტაცია და ჰიპერაქტიურობა </a:t>
            </a:r>
            <a:r>
              <a:rPr lang="is-IS" dirty="0" smtClean="0">
                <a:latin typeface="Sylfaen"/>
                <a:cs typeface="Sylfaen"/>
              </a:rPr>
              <a:t>, ხშირად </a:t>
            </a:r>
            <a:r>
              <a:rPr lang="is-IS" dirty="0">
                <a:latin typeface="Sylfaen"/>
                <a:cs typeface="Sylfaen"/>
              </a:rPr>
              <a:t>გამოვლინდება პანიკური განგაშის ვეგეტატიური სიმპტომები (ტაქიკარდია, ოფლიანობა, გაწითლება). </a:t>
            </a:r>
            <a:endParaRPr lang="is-IS" dirty="0" smtClean="0">
              <a:latin typeface="Sylfaen"/>
              <a:cs typeface="Sylfaen"/>
            </a:endParaRPr>
          </a:p>
          <a:p>
            <a:pPr marL="68580" indent="0">
              <a:buNone/>
            </a:pPr>
            <a:r>
              <a:rPr lang="is-IS" dirty="0" smtClean="0">
                <a:latin typeface="Sylfaen"/>
                <a:cs typeface="Sylfaen"/>
              </a:rPr>
              <a:t>როგორც </a:t>
            </a:r>
            <a:r>
              <a:rPr lang="is-IS" dirty="0">
                <a:latin typeface="Sylfaen"/>
                <a:cs typeface="Sylfaen"/>
              </a:rPr>
              <a:t>წესი, კლინიკური ნიშნები ვითარდება მატრავმირებელი მოვლენის ზემოქმედებიდან უახლოეს წუთებში და ქრება რამდენიმე დღეში (ზოგჯერ რამდენიმე საათში). </a:t>
            </a:r>
            <a:endParaRPr lang="is-IS" dirty="0" smtClean="0">
              <a:latin typeface="Sylfaen"/>
              <a:cs typeface="Sylfaen"/>
            </a:endParaRPr>
          </a:p>
          <a:p>
            <a:pPr marL="68580" indent="0">
              <a:buNone/>
            </a:pPr>
            <a:r>
              <a:rPr lang="is-IS" dirty="0" smtClean="0">
                <a:latin typeface="Sylfaen"/>
                <a:cs typeface="Sylfaen"/>
              </a:rPr>
              <a:t>დამახასიათებელია </a:t>
            </a:r>
            <a:r>
              <a:rPr lang="is-IS" dirty="0">
                <a:latin typeface="Sylfaen"/>
                <a:cs typeface="Sylfaen"/>
              </a:rPr>
              <a:t>ეპიზოდის ნაწილობრივი ან სრული ამნეზია (დისოციაციური ამნეზია</a:t>
            </a:r>
            <a:r>
              <a:rPr lang="is-IS" dirty="0" smtClean="0">
                <a:latin typeface="Sylfaen"/>
                <a:cs typeface="Sylfaen"/>
              </a:rPr>
              <a:t>)</a:t>
            </a:r>
            <a:endParaRPr lang="is-IS" dirty="0">
              <a:latin typeface="Sylfaen"/>
              <a:cs typeface="Sylfaen"/>
            </a:endParaRPr>
          </a:p>
          <a:p>
            <a:endParaRPr lang="en-US" dirty="0"/>
          </a:p>
        </p:txBody>
      </p:sp>
    </p:spTree>
    <p:extLst>
      <p:ext uri="{BB962C8B-B14F-4D97-AF65-F5344CB8AC3E}">
        <p14:creationId xmlns:p14="http://schemas.microsoft.com/office/powerpoint/2010/main" val="398304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043490" y="1027664"/>
            <a:ext cx="7024744" cy="465056"/>
          </a:xfrm>
        </p:spPr>
        <p:txBody>
          <a:bodyPr>
            <a:normAutofit fontScale="90000"/>
          </a:bodyPr>
          <a:lstStyle/>
          <a:p>
            <a:pPr eaLnBrk="1" hangingPunct="1"/>
            <a:r>
              <a:rPr lang="en-US" dirty="0" err="1">
                <a:latin typeface="Sylfaen"/>
                <a:cs typeface="Sylfaen"/>
              </a:rPr>
              <a:t>მიმოხილვა</a:t>
            </a:r>
            <a:endParaRPr lang="en-US" dirty="0">
              <a:latin typeface="Sylfaen"/>
              <a:cs typeface="Sylfaen"/>
            </a:endParaRPr>
          </a:p>
        </p:txBody>
      </p:sp>
      <p:sp>
        <p:nvSpPr>
          <p:cNvPr id="3" name="Content Placeholder 2"/>
          <p:cNvSpPr>
            <a:spLocks noGrp="1"/>
          </p:cNvSpPr>
          <p:nvPr>
            <p:ph idx="1"/>
          </p:nvPr>
        </p:nvSpPr>
        <p:spPr>
          <a:xfrm>
            <a:off x="864156" y="1492720"/>
            <a:ext cx="6956654" cy="4339909"/>
          </a:xfrm>
        </p:spPr>
        <p:txBody>
          <a:bodyPr rtlCol="0">
            <a:normAutofit/>
          </a:bodyPr>
          <a:lstStyle/>
          <a:p>
            <a:pPr eaLnBrk="1" fontAlgn="auto" hangingPunct="1">
              <a:spcAft>
                <a:spcPts val="0"/>
              </a:spcAft>
              <a:buFont typeface="Arial"/>
              <a:buChar char="•"/>
              <a:defRPr/>
            </a:pPr>
            <a:r>
              <a:rPr lang="en-US" dirty="0" err="1" smtClean="0">
                <a:latin typeface="Sylfaen"/>
                <a:ea typeface="+mn-ea"/>
                <a:cs typeface="Sylfaen"/>
              </a:rPr>
              <a:t>სხვადასხვა</a:t>
            </a:r>
            <a:r>
              <a:rPr lang="en-US" dirty="0" smtClean="0">
                <a:latin typeface="Sylfaen"/>
                <a:ea typeface="+mn-ea"/>
                <a:cs typeface="Sylfaen"/>
              </a:rPr>
              <a:t> </a:t>
            </a:r>
            <a:r>
              <a:rPr lang="en-US" dirty="0" err="1" smtClean="0">
                <a:latin typeface="Sylfaen"/>
                <a:ea typeface="+mn-ea"/>
                <a:cs typeface="Sylfaen"/>
              </a:rPr>
              <a:t>ეპიდემიოლოგიური</a:t>
            </a:r>
            <a:r>
              <a:rPr lang="en-US" dirty="0" smtClean="0">
                <a:latin typeface="Sylfaen"/>
                <a:ea typeface="+mn-ea"/>
                <a:cs typeface="Sylfaen"/>
              </a:rPr>
              <a:t> </a:t>
            </a:r>
            <a:r>
              <a:rPr lang="en-US" dirty="0" err="1" smtClean="0">
                <a:latin typeface="Sylfaen"/>
                <a:ea typeface="+mn-ea"/>
                <a:cs typeface="Sylfaen"/>
              </a:rPr>
              <a:t>კვლევების</a:t>
            </a:r>
            <a:r>
              <a:rPr lang="en-US" dirty="0" smtClean="0">
                <a:latin typeface="Sylfaen"/>
                <a:ea typeface="+mn-ea"/>
                <a:cs typeface="Sylfaen"/>
              </a:rPr>
              <a:t> </a:t>
            </a:r>
            <a:r>
              <a:rPr lang="en-US" dirty="0" err="1" smtClean="0">
                <a:latin typeface="Sylfaen"/>
                <a:ea typeface="+mn-ea"/>
                <a:cs typeface="Sylfaen"/>
              </a:rPr>
              <a:t>მიხედვით</a:t>
            </a:r>
            <a:r>
              <a:rPr lang="en-US" dirty="0" smtClean="0">
                <a:latin typeface="Sylfaen"/>
                <a:ea typeface="+mn-ea"/>
                <a:cs typeface="Sylfaen"/>
              </a:rPr>
              <a:t> </a:t>
            </a:r>
            <a:r>
              <a:rPr lang="en-US" dirty="0" err="1" smtClean="0">
                <a:latin typeface="Sylfaen"/>
                <a:ea typeface="+mn-ea"/>
                <a:cs typeface="Sylfaen"/>
              </a:rPr>
              <a:t>მატრავმირებელი</a:t>
            </a:r>
            <a:r>
              <a:rPr lang="en-US" dirty="0" smtClean="0">
                <a:latin typeface="Sylfaen"/>
                <a:ea typeface="+mn-ea"/>
                <a:cs typeface="Sylfaen"/>
              </a:rPr>
              <a:t> </a:t>
            </a:r>
            <a:r>
              <a:rPr lang="en-US" dirty="0" err="1" smtClean="0">
                <a:latin typeface="Sylfaen"/>
                <a:ea typeface="+mn-ea"/>
                <a:cs typeface="Sylfaen"/>
              </a:rPr>
              <a:t>მოვლენების</a:t>
            </a:r>
            <a:r>
              <a:rPr lang="en-US" dirty="0" smtClean="0">
                <a:latin typeface="Sylfaen"/>
                <a:ea typeface="+mn-ea"/>
                <a:cs typeface="Sylfaen"/>
              </a:rPr>
              <a:t> </a:t>
            </a:r>
            <a:r>
              <a:rPr lang="en-US" dirty="0" err="1" smtClean="0">
                <a:latin typeface="Sylfaen"/>
                <a:ea typeface="+mn-ea"/>
                <a:cs typeface="Sylfaen"/>
              </a:rPr>
              <a:t>შედეგად</a:t>
            </a:r>
            <a:r>
              <a:rPr lang="en-US" dirty="0" smtClean="0">
                <a:latin typeface="Sylfaen"/>
                <a:ea typeface="+mn-ea"/>
                <a:cs typeface="Sylfaen"/>
              </a:rPr>
              <a:t> </a:t>
            </a:r>
            <a:r>
              <a:rPr lang="en-US" dirty="0" err="1" smtClean="0">
                <a:latin typeface="Sylfaen"/>
                <a:ea typeface="+mn-ea"/>
                <a:cs typeface="Sylfaen"/>
              </a:rPr>
              <a:t>პოსტ</a:t>
            </a:r>
            <a:r>
              <a:rPr lang="en-US" dirty="0" smtClean="0">
                <a:latin typeface="Sylfaen"/>
                <a:ea typeface="+mn-ea"/>
                <a:cs typeface="Sylfaen"/>
              </a:rPr>
              <a:t> </a:t>
            </a:r>
            <a:r>
              <a:rPr lang="en-US" dirty="0" err="1" smtClean="0">
                <a:latin typeface="Sylfaen"/>
                <a:ea typeface="+mn-ea"/>
                <a:cs typeface="Sylfaen"/>
              </a:rPr>
              <a:t>ტრავმული</a:t>
            </a:r>
            <a:r>
              <a:rPr lang="en-US" dirty="0" smtClean="0">
                <a:latin typeface="Sylfaen"/>
                <a:ea typeface="+mn-ea"/>
                <a:cs typeface="Sylfaen"/>
              </a:rPr>
              <a:t> </a:t>
            </a:r>
            <a:r>
              <a:rPr lang="en-US" dirty="0" err="1" smtClean="0">
                <a:latin typeface="Sylfaen"/>
                <a:ea typeface="+mn-ea"/>
                <a:cs typeface="Sylfaen"/>
              </a:rPr>
              <a:t>სტრესული</a:t>
            </a:r>
            <a:r>
              <a:rPr lang="en-US" dirty="0" smtClean="0">
                <a:latin typeface="Sylfaen"/>
                <a:ea typeface="+mn-ea"/>
                <a:cs typeface="Sylfaen"/>
              </a:rPr>
              <a:t> </a:t>
            </a:r>
            <a:r>
              <a:rPr lang="en-US" dirty="0" err="1" smtClean="0">
                <a:latin typeface="Sylfaen"/>
                <a:ea typeface="+mn-ea"/>
                <a:cs typeface="Sylfaen"/>
              </a:rPr>
              <a:t>აშლილობა</a:t>
            </a:r>
            <a:r>
              <a:rPr lang="en-US" dirty="0" smtClean="0">
                <a:latin typeface="Sylfaen"/>
                <a:ea typeface="+mn-ea"/>
                <a:cs typeface="Sylfaen"/>
              </a:rPr>
              <a:t> </a:t>
            </a:r>
            <a:r>
              <a:rPr lang="en-US" dirty="0" err="1" smtClean="0">
                <a:latin typeface="Sylfaen"/>
                <a:ea typeface="+mn-ea"/>
                <a:cs typeface="Sylfaen"/>
              </a:rPr>
              <a:t>ემართება</a:t>
            </a:r>
            <a:r>
              <a:rPr lang="en-US" dirty="0" smtClean="0">
                <a:latin typeface="Sylfaen"/>
                <a:ea typeface="+mn-ea"/>
                <a:cs typeface="Sylfaen"/>
              </a:rPr>
              <a:t> 5%-7</a:t>
            </a:r>
            <a:r>
              <a:rPr lang="en-US" dirty="0" smtClean="0">
                <a:latin typeface="Sylfaen"/>
                <a:ea typeface="+mn-ea"/>
                <a:cs typeface="Sylfaen"/>
              </a:rPr>
              <a:t>%</a:t>
            </a:r>
          </a:p>
          <a:p>
            <a:pPr eaLnBrk="1" fontAlgn="auto" hangingPunct="1">
              <a:spcAft>
                <a:spcPts val="0"/>
              </a:spcAft>
              <a:buFont typeface="Arial"/>
              <a:buChar char="•"/>
              <a:defRPr/>
            </a:pPr>
            <a:endParaRPr lang="en-US" dirty="0" smtClean="0">
              <a:latin typeface="Sylfaen"/>
              <a:ea typeface="+mn-ea"/>
              <a:cs typeface="Sylfaen"/>
            </a:endParaRPr>
          </a:p>
          <a:p>
            <a:pPr marL="68580" indent="0" eaLnBrk="1" fontAlgn="auto" hangingPunct="1">
              <a:spcAft>
                <a:spcPts val="0"/>
              </a:spcAft>
              <a:buNone/>
              <a:defRPr/>
            </a:pPr>
            <a:r>
              <a:rPr lang="en-US" dirty="0" err="1" smtClean="0">
                <a:latin typeface="Sylfaen"/>
                <a:ea typeface="+mn-ea"/>
                <a:cs typeface="Sylfaen"/>
              </a:rPr>
              <a:t>ქალები</a:t>
            </a:r>
            <a:r>
              <a:rPr lang="en-US" dirty="0" smtClean="0">
                <a:latin typeface="Sylfaen"/>
                <a:ea typeface="+mn-ea"/>
                <a:cs typeface="Sylfaen"/>
              </a:rPr>
              <a:t> </a:t>
            </a:r>
            <a:r>
              <a:rPr lang="en-US" dirty="0" err="1" smtClean="0">
                <a:latin typeface="Sylfaen"/>
                <a:ea typeface="+mn-ea"/>
                <a:cs typeface="Sylfaen"/>
              </a:rPr>
              <a:t>უფრო</a:t>
            </a:r>
            <a:r>
              <a:rPr lang="en-US" dirty="0" smtClean="0">
                <a:latin typeface="Sylfaen"/>
                <a:ea typeface="+mn-ea"/>
                <a:cs typeface="Sylfaen"/>
              </a:rPr>
              <a:t> </a:t>
            </a:r>
            <a:r>
              <a:rPr lang="en-US" dirty="0" err="1" smtClean="0">
                <a:latin typeface="Sylfaen"/>
                <a:ea typeface="+mn-ea"/>
                <a:cs typeface="Sylfaen"/>
              </a:rPr>
              <a:t>მოწყვლადები</a:t>
            </a:r>
            <a:endParaRPr lang="en-US" dirty="0" smtClean="0">
              <a:latin typeface="Sylfaen"/>
              <a:ea typeface="+mn-ea"/>
              <a:cs typeface="Sylfaen"/>
            </a:endParaRPr>
          </a:p>
          <a:p>
            <a:pPr marL="68580" indent="0" eaLnBrk="1" fontAlgn="auto" hangingPunct="1">
              <a:spcAft>
                <a:spcPts val="0"/>
              </a:spcAft>
              <a:buNone/>
              <a:defRPr/>
            </a:pPr>
            <a:r>
              <a:rPr lang="en-US" dirty="0" err="1" smtClean="0">
                <a:latin typeface="Sylfaen"/>
                <a:ea typeface="+mn-ea"/>
                <a:cs typeface="Sylfaen"/>
              </a:rPr>
              <a:t>არიან</a:t>
            </a:r>
            <a:r>
              <a:rPr lang="en-US" dirty="0" smtClean="0">
                <a:latin typeface="Sylfaen"/>
                <a:ea typeface="+mn-ea"/>
                <a:cs typeface="Sylfaen"/>
              </a:rPr>
              <a:t> </a:t>
            </a:r>
            <a:r>
              <a:rPr lang="en-US" dirty="0" err="1" smtClean="0">
                <a:latin typeface="Sylfaen"/>
                <a:ea typeface="+mn-ea"/>
                <a:cs typeface="Sylfaen"/>
              </a:rPr>
              <a:t>პტსა-ს</a:t>
            </a:r>
            <a:r>
              <a:rPr lang="en-US" dirty="0" smtClean="0">
                <a:latin typeface="Sylfaen"/>
                <a:ea typeface="+mn-ea"/>
                <a:cs typeface="Sylfaen"/>
              </a:rPr>
              <a:t> </a:t>
            </a:r>
            <a:r>
              <a:rPr lang="en-US" dirty="0" err="1" smtClean="0">
                <a:latin typeface="Sylfaen"/>
                <a:ea typeface="+mn-ea"/>
                <a:cs typeface="Sylfaen"/>
              </a:rPr>
              <a:t>მიმართ</a:t>
            </a:r>
            <a:r>
              <a:rPr lang="en-US" dirty="0" smtClean="0">
                <a:latin typeface="Sylfaen"/>
                <a:ea typeface="+mn-ea"/>
                <a:cs typeface="Sylfaen"/>
              </a:rPr>
              <a:t> </a:t>
            </a:r>
            <a:r>
              <a:rPr lang="en-US" dirty="0" err="1" smtClean="0">
                <a:latin typeface="Sylfaen"/>
                <a:ea typeface="+mn-ea"/>
                <a:cs typeface="Sylfaen"/>
              </a:rPr>
              <a:t>ვიდრე</a:t>
            </a:r>
            <a:r>
              <a:rPr lang="en-US" dirty="0" smtClean="0">
                <a:latin typeface="Sylfaen"/>
                <a:ea typeface="+mn-ea"/>
                <a:cs typeface="Sylfaen"/>
              </a:rPr>
              <a:t> </a:t>
            </a:r>
            <a:endParaRPr lang="en-US" dirty="0" smtClean="0">
              <a:latin typeface="Sylfaen"/>
              <a:ea typeface="+mn-ea"/>
              <a:cs typeface="Sylfaen"/>
            </a:endParaRPr>
          </a:p>
          <a:p>
            <a:pPr marL="68580" indent="0" eaLnBrk="1" fontAlgn="auto" hangingPunct="1">
              <a:spcAft>
                <a:spcPts val="0"/>
              </a:spcAft>
              <a:buNone/>
              <a:defRPr/>
            </a:pPr>
            <a:r>
              <a:rPr lang="en-US" dirty="0" err="1" smtClean="0">
                <a:latin typeface="Sylfaen"/>
                <a:ea typeface="+mn-ea"/>
                <a:cs typeface="Sylfaen"/>
              </a:rPr>
              <a:t>მამაკაცები</a:t>
            </a:r>
            <a:endParaRPr lang="en-US" dirty="0" smtClean="0">
              <a:latin typeface="Sylfaen"/>
              <a:ea typeface="+mn-ea"/>
              <a:cs typeface="Sylfaen"/>
            </a:endParaRPr>
          </a:p>
        </p:txBody>
      </p:sp>
      <p:pic>
        <p:nvPicPr>
          <p:cNvPr id="4" name="Picture 16" descr="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47416" y="2658088"/>
            <a:ext cx="3240380" cy="3625608"/>
          </a:xfrm>
          <a:prstGeom prst="rect">
            <a:avLst/>
          </a:prstGeom>
        </p:spPr>
      </p:pic>
      <p:sp>
        <p:nvSpPr>
          <p:cNvPr id="2" name="TextBox 1"/>
          <p:cNvSpPr txBox="1"/>
          <p:nvPr/>
        </p:nvSpPr>
        <p:spPr>
          <a:xfrm>
            <a:off x="6978704" y="5983973"/>
            <a:ext cx="1089530" cy="369332"/>
          </a:xfrm>
          <a:prstGeom prst="rect">
            <a:avLst/>
          </a:prstGeom>
          <a:noFill/>
        </p:spPr>
        <p:txBody>
          <a:bodyPr wrap="square" rtlCol="0">
            <a:spAutoFit/>
          </a:bodyPr>
          <a:lstStyle/>
          <a:p>
            <a:r>
              <a:rPr lang="en-US" dirty="0" smtClean="0"/>
              <a:t>PTSD</a:t>
            </a:r>
            <a:endParaRPr lang="en-US" dirty="0"/>
          </a:p>
        </p:txBody>
      </p:sp>
    </p:spTree>
    <p:extLst>
      <p:ext uri="{BB962C8B-B14F-4D97-AF65-F5344CB8AC3E}">
        <p14:creationId xmlns:p14="http://schemas.microsoft.com/office/powerpoint/2010/main" val="2320517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sz="2800" b="1" dirty="0">
                <a:latin typeface="Sylfaen"/>
                <a:cs typeface="Sylfaen"/>
              </a:rPr>
              <a:t>პოსტტრავმული სტრესული აშლილობა</a:t>
            </a:r>
            <a:r>
              <a:rPr lang="en-US" sz="2800" dirty="0">
                <a:latin typeface="Sylfaen"/>
                <a:cs typeface="Sylfaen"/>
              </a:rPr>
              <a:t/>
            </a:r>
            <a:br>
              <a:rPr lang="en-US" sz="2800" dirty="0">
                <a:latin typeface="Sylfaen"/>
                <a:cs typeface="Sylfaen"/>
              </a:rPr>
            </a:br>
            <a:r>
              <a:rPr lang="en-US" sz="2800" dirty="0" smtClean="0">
                <a:latin typeface="Sylfaen"/>
                <a:cs typeface="Sylfaen"/>
              </a:rPr>
              <a:t>-PTSD</a:t>
            </a:r>
            <a:endParaRPr lang="en-US" sz="2800" dirty="0">
              <a:latin typeface="Sylfaen"/>
              <a:cs typeface="Sylfaen"/>
            </a:endParaRPr>
          </a:p>
        </p:txBody>
      </p:sp>
      <p:sp>
        <p:nvSpPr>
          <p:cNvPr id="3" name="Content Placeholder 2"/>
          <p:cNvSpPr>
            <a:spLocks noGrp="1"/>
          </p:cNvSpPr>
          <p:nvPr>
            <p:ph idx="1"/>
          </p:nvPr>
        </p:nvSpPr>
        <p:spPr/>
        <p:txBody>
          <a:bodyPr>
            <a:normAutofit/>
          </a:bodyPr>
          <a:lstStyle/>
          <a:p>
            <a:pPr marL="114300" indent="0">
              <a:buNone/>
            </a:pPr>
            <a:r>
              <a:rPr lang="ka-GE" dirty="0" smtClean="0"/>
              <a:t>ეს </a:t>
            </a:r>
            <a:r>
              <a:rPr lang="ka-GE" dirty="0"/>
              <a:t>არის მდგომარეობა, როდესას ტრავმული მოვლენის გადატანის შემდეგ პიროვნება მიდრეკილია ხელახლა განიცადოს მოვლენა, აქვს განმეორებითი და შემოჭრილი სიზმრები ან “</a:t>
            </a:r>
            <a:r>
              <a:rPr lang="ka-GE" dirty="0" smtClean="0"/>
              <a:t>ფლეშბეკები”</a:t>
            </a:r>
            <a:endParaRPr lang="en-US" dirty="0" smtClean="0"/>
          </a:p>
          <a:p>
            <a:endParaRPr lang="en-US" dirty="0"/>
          </a:p>
          <a:p>
            <a:endParaRPr lang="en-US" dirty="0"/>
          </a:p>
        </p:txBody>
      </p:sp>
    </p:spTree>
    <p:extLst>
      <p:ext uri="{BB962C8B-B14F-4D97-AF65-F5344CB8AC3E}">
        <p14:creationId xmlns:p14="http://schemas.microsoft.com/office/powerpoint/2010/main" val="7469406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b="1" dirty="0">
                <a:latin typeface="Sylfaen"/>
                <a:cs typeface="Sylfaen"/>
              </a:rPr>
              <a:t>სტრესი</a:t>
            </a:r>
            <a:r>
              <a:rPr lang="en-US" dirty="0">
                <a:latin typeface="Sylfaen"/>
                <a:cs typeface="Sylfaen"/>
              </a:rPr>
              <a:t/>
            </a:r>
            <a:br>
              <a:rPr lang="en-US" dirty="0">
                <a:latin typeface="Sylfaen"/>
                <a:cs typeface="Sylfaen"/>
              </a:rPr>
            </a:br>
            <a:endParaRPr lang="en-US" dirty="0">
              <a:latin typeface="Sylfaen"/>
              <a:cs typeface="Sylfaen"/>
            </a:endParaRPr>
          </a:p>
        </p:txBody>
      </p:sp>
      <p:sp>
        <p:nvSpPr>
          <p:cNvPr id="3" name="Content Placeholder 2"/>
          <p:cNvSpPr>
            <a:spLocks noGrp="1"/>
          </p:cNvSpPr>
          <p:nvPr>
            <p:ph idx="1"/>
          </p:nvPr>
        </p:nvSpPr>
        <p:spPr/>
        <p:txBody>
          <a:bodyPr>
            <a:normAutofit/>
          </a:bodyPr>
          <a:lstStyle/>
          <a:p>
            <a:pPr marL="114300" indent="0">
              <a:buNone/>
            </a:pPr>
            <a:r>
              <a:rPr lang="en-US" dirty="0" err="1" smtClean="0">
                <a:latin typeface="Sylfaen"/>
                <a:cs typeface="Sylfaen"/>
              </a:rPr>
              <a:t>სტრესი</a:t>
            </a:r>
            <a:r>
              <a:rPr lang="en-US" dirty="0" smtClean="0">
                <a:latin typeface="Sylfaen"/>
                <a:cs typeface="Sylfaen"/>
              </a:rPr>
              <a:t> </a:t>
            </a:r>
            <a:r>
              <a:rPr lang="en-US" dirty="0" err="1">
                <a:latin typeface="Sylfaen"/>
                <a:cs typeface="Sylfaen"/>
              </a:rPr>
              <a:t>ჩვენი</a:t>
            </a:r>
            <a:r>
              <a:rPr lang="en-US" dirty="0">
                <a:latin typeface="Sylfaen"/>
                <a:cs typeface="Sylfaen"/>
              </a:rPr>
              <a:t> </a:t>
            </a:r>
            <a:r>
              <a:rPr lang="en-US" dirty="0" err="1">
                <a:latin typeface="Sylfaen"/>
                <a:cs typeface="Sylfaen"/>
              </a:rPr>
              <a:t>ყოველდღიური</a:t>
            </a:r>
            <a:r>
              <a:rPr lang="en-US" dirty="0">
                <a:latin typeface="Sylfaen"/>
                <a:cs typeface="Sylfaen"/>
              </a:rPr>
              <a:t> </a:t>
            </a:r>
            <a:r>
              <a:rPr lang="en-US" dirty="0" err="1">
                <a:latin typeface="Sylfaen"/>
                <a:cs typeface="Sylfaen"/>
              </a:rPr>
              <a:t>ცხოვრების</a:t>
            </a:r>
            <a:r>
              <a:rPr lang="en-US" dirty="0">
                <a:latin typeface="Sylfaen"/>
                <a:cs typeface="Sylfaen"/>
              </a:rPr>
              <a:t> </a:t>
            </a:r>
            <a:r>
              <a:rPr lang="en-US" dirty="0" err="1">
                <a:latin typeface="Sylfaen"/>
                <a:cs typeface="Sylfaen"/>
              </a:rPr>
              <a:t>მუდმივი</a:t>
            </a:r>
            <a:r>
              <a:rPr lang="en-US" dirty="0">
                <a:latin typeface="Sylfaen"/>
                <a:cs typeface="Sylfaen"/>
              </a:rPr>
              <a:t> </a:t>
            </a:r>
            <a:r>
              <a:rPr lang="en-US" dirty="0" err="1">
                <a:latin typeface="Sylfaen"/>
                <a:cs typeface="Sylfaen"/>
              </a:rPr>
              <a:t>თანამდევია</a:t>
            </a:r>
            <a:r>
              <a:rPr lang="en-US" dirty="0">
                <a:latin typeface="Sylfaen"/>
                <a:cs typeface="Sylfaen"/>
              </a:rPr>
              <a:t>. </a:t>
            </a:r>
            <a:endParaRPr lang="en-US" dirty="0" smtClean="0">
              <a:latin typeface="Sylfaen"/>
              <a:cs typeface="Sylfaen"/>
            </a:endParaRPr>
          </a:p>
          <a:p>
            <a:pPr marL="114300" indent="0">
              <a:buNone/>
            </a:pPr>
            <a:r>
              <a:rPr lang="en-US" dirty="0" err="1" smtClean="0">
                <a:latin typeface="Sylfaen"/>
                <a:cs typeface="Sylfaen"/>
              </a:rPr>
              <a:t>ცოცხალი</a:t>
            </a:r>
            <a:r>
              <a:rPr lang="en-US" dirty="0" smtClean="0">
                <a:latin typeface="Sylfaen"/>
                <a:cs typeface="Sylfaen"/>
              </a:rPr>
              <a:t> </a:t>
            </a:r>
            <a:r>
              <a:rPr lang="en-US" dirty="0" err="1">
                <a:latin typeface="Sylfaen"/>
                <a:cs typeface="Sylfaen"/>
              </a:rPr>
              <a:t>ორგანიზმის</a:t>
            </a:r>
            <a:r>
              <a:rPr lang="en-US" dirty="0">
                <a:latin typeface="Sylfaen"/>
                <a:cs typeface="Sylfaen"/>
              </a:rPr>
              <a:t> </a:t>
            </a:r>
            <a:r>
              <a:rPr lang="en-US" dirty="0" err="1">
                <a:latin typeface="Sylfaen"/>
                <a:cs typeface="Sylfaen"/>
              </a:rPr>
              <a:t>ბუნებრივი</a:t>
            </a:r>
            <a:r>
              <a:rPr lang="en-US" dirty="0">
                <a:latin typeface="Sylfaen"/>
                <a:cs typeface="Sylfaen"/>
              </a:rPr>
              <a:t> </a:t>
            </a:r>
            <a:r>
              <a:rPr lang="en-US" dirty="0" err="1">
                <a:latin typeface="Sylfaen"/>
                <a:cs typeface="Sylfaen"/>
              </a:rPr>
              <a:t>შეგუებითი</a:t>
            </a:r>
            <a:r>
              <a:rPr lang="en-US" dirty="0">
                <a:latin typeface="Sylfaen"/>
                <a:cs typeface="Sylfaen"/>
              </a:rPr>
              <a:t>, </a:t>
            </a:r>
            <a:r>
              <a:rPr lang="en-US" dirty="0" err="1">
                <a:latin typeface="Sylfaen"/>
                <a:cs typeface="Sylfaen"/>
              </a:rPr>
              <a:t>ადაპტაციური</a:t>
            </a:r>
            <a:r>
              <a:rPr lang="en-US" dirty="0">
                <a:latin typeface="Sylfaen"/>
                <a:cs typeface="Sylfaen"/>
              </a:rPr>
              <a:t> </a:t>
            </a:r>
            <a:r>
              <a:rPr lang="en-US" dirty="0" err="1">
                <a:latin typeface="Sylfaen"/>
                <a:cs typeface="Sylfaen"/>
              </a:rPr>
              <a:t>რეაქციაა</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უზრუნველყოფს</a:t>
            </a:r>
            <a:r>
              <a:rPr lang="en-US" dirty="0">
                <a:latin typeface="Sylfaen"/>
                <a:cs typeface="Sylfaen"/>
              </a:rPr>
              <a:t> </a:t>
            </a:r>
            <a:r>
              <a:rPr lang="en-US" dirty="0" err="1">
                <a:latin typeface="Sylfaen"/>
                <a:cs typeface="Sylfaen"/>
              </a:rPr>
              <a:t>ყოველი</a:t>
            </a:r>
            <a:r>
              <a:rPr lang="en-US" dirty="0">
                <a:latin typeface="Sylfaen"/>
                <a:cs typeface="Sylfaen"/>
              </a:rPr>
              <a:t> </a:t>
            </a:r>
            <a:r>
              <a:rPr lang="en-US" dirty="0" err="1">
                <a:latin typeface="Sylfaen"/>
                <a:cs typeface="Sylfaen"/>
              </a:rPr>
              <a:t>ცოცხალი</a:t>
            </a:r>
            <a:r>
              <a:rPr lang="en-US" dirty="0">
                <a:latin typeface="Sylfaen"/>
                <a:cs typeface="Sylfaen"/>
              </a:rPr>
              <a:t> </a:t>
            </a:r>
            <a:r>
              <a:rPr lang="en-US" dirty="0" err="1">
                <a:latin typeface="Sylfaen"/>
                <a:cs typeface="Sylfaen"/>
              </a:rPr>
              <a:t>ორგანიზმის</a:t>
            </a:r>
            <a:r>
              <a:rPr lang="en-US" dirty="0">
                <a:latin typeface="Sylfaen"/>
                <a:cs typeface="Sylfaen"/>
              </a:rPr>
              <a:t>, </a:t>
            </a:r>
            <a:r>
              <a:rPr lang="en-US" dirty="0" err="1">
                <a:latin typeface="Sylfaen"/>
                <a:cs typeface="Sylfaen"/>
              </a:rPr>
              <a:t>მათ</a:t>
            </a:r>
            <a:r>
              <a:rPr lang="en-US" dirty="0">
                <a:latin typeface="Sylfaen"/>
                <a:cs typeface="Sylfaen"/>
              </a:rPr>
              <a:t> </a:t>
            </a:r>
            <a:r>
              <a:rPr lang="en-US" dirty="0" err="1">
                <a:latin typeface="Sylfaen"/>
                <a:cs typeface="Sylfaen"/>
              </a:rPr>
              <a:t>შორის</a:t>
            </a:r>
            <a:r>
              <a:rPr lang="en-US" dirty="0">
                <a:latin typeface="Sylfaen"/>
                <a:cs typeface="Sylfaen"/>
              </a:rPr>
              <a:t> </a:t>
            </a:r>
            <a:r>
              <a:rPr lang="en-US" dirty="0" err="1">
                <a:latin typeface="Sylfaen"/>
                <a:cs typeface="Sylfaen"/>
              </a:rPr>
              <a:t>ადამიანის</a:t>
            </a:r>
            <a:r>
              <a:rPr lang="en-US" dirty="0">
                <a:latin typeface="Sylfaen"/>
                <a:cs typeface="Sylfaen"/>
              </a:rPr>
              <a:t> </a:t>
            </a:r>
            <a:r>
              <a:rPr lang="en-US" dirty="0" err="1">
                <a:latin typeface="Sylfaen"/>
                <a:cs typeface="Sylfaen"/>
              </a:rPr>
              <a:t>ცხოვრების</a:t>
            </a:r>
            <a:r>
              <a:rPr lang="en-US" dirty="0">
                <a:latin typeface="Sylfaen"/>
                <a:cs typeface="Sylfaen"/>
              </a:rPr>
              <a:t> </a:t>
            </a:r>
            <a:r>
              <a:rPr lang="en-US" dirty="0" err="1">
                <a:latin typeface="Sylfaen"/>
                <a:cs typeface="Sylfaen"/>
              </a:rPr>
              <a:t>ნორმალურ</a:t>
            </a:r>
            <a:r>
              <a:rPr lang="en-US" dirty="0">
                <a:latin typeface="Sylfaen"/>
                <a:cs typeface="Sylfaen"/>
              </a:rPr>
              <a:t> </a:t>
            </a:r>
            <a:r>
              <a:rPr lang="en-US" dirty="0" err="1">
                <a:latin typeface="Sylfaen"/>
                <a:cs typeface="Sylfaen"/>
              </a:rPr>
              <a:t>ფუნქციონირებას</a:t>
            </a:r>
            <a:r>
              <a:rPr lang="en-US" dirty="0">
                <a:latin typeface="Sylfaen"/>
                <a:cs typeface="Sylfaen"/>
              </a:rPr>
              <a:t>. </a:t>
            </a:r>
          </a:p>
        </p:txBody>
      </p:sp>
    </p:spTree>
    <p:extLst>
      <p:ext uri="{BB962C8B-B14F-4D97-AF65-F5344CB8AC3E}">
        <p14:creationId xmlns:p14="http://schemas.microsoft.com/office/powerpoint/2010/main" val="38154417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sz="2400" b="1" dirty="0">
                <a:cs typeface="Sylfaen"/>
              </a:rPr>
              <a:t>პოსტტრავმული სტრესული აშლილობა</a:t>
            </a:r>
            <a:r>
              <a:rPr lang="en-US" sz="2400" dirty="0">
                <a:latin typeface="Sylfaen"/>
                <a:cs typeface="Sylfaen"/>
              </a:rPr>
              <a:t/>
            </a:r>
            <a:br>
              <a:rPr lang="en-US" sz="2400" dirty="0">
                <a:latin typeface="Sylfaen"/>
                <a:cs typeface="Sylfaen"/>
              </a:rPr>
            </a:br>
            <a:endParaRPr lang="en-US" sz="2400" dirty="0"/>
          </a:p>
        </p:txBody>
      </p:sp>
      <p:sp>
        <p:nvSpPr>
          <p:cNvPr id="3" name="Content Placeholder 2"/>
          <p:cNvSpPr>
            <a:spLocks noGrp="1"/>
          </p:cNvSpPr>
          <p:nvPr>
            <p:ph idx="1"/>
          </p:nvPr>
        </p:nvSpPr>
        <p:spPr/>
        <p:txBody>
          <a:bodyPr>
            <a:normAutofit fontScale="70000" lnSpcReduction="20000"/>
          </a:bodyPr>
          <a:lstStyle/>
          <a:p>
            <a:pPr marL="114300" indent="0">
              <a:buNone/>
            </a:pPr>
            <a:r>
              <a:rPr lang="ka-GE" u="sng" dirty="0" smtClean="0"/>
              <a:t>შეფასება</a:t>
            </a:r>
            <a:endParaRPr lang="en-US" dirty="0"/>
          </a:p>
          <a:p>
            <a:pPr lvl="0"/>
            <a:r>
              <a:rPr lang="ka-GE" dirty="0"/>
              <a:t>ემოციური გაშეშება</a:t>
            </a:r>
            <a:endParaRPr lang="en-US" dirty="0"/>
          </a:p>
          <a:p>
            <a:pPr lvl="0"/>
            <a:r>
              <a:rPr lang="ka-GE" dirty="0"/>
              <a:t>მიჯაჭვულობის რღვევა</a:t>
            </a:r>
            <a:endParaRPr lang="en-US" dirty="0"/>
          </a:p>
          <a:p>
            <a:pPr lvl="0"/>
            <a:r>
              <a:rPr lang="ka-GE" dirty="0"/>
              <a:t>დეპრესია</a:t>
            </a:r>
            <a:endParaRPr lang="en-US" dirty="0"/>
          </a:p>
          <a:p>
            <a:pPr lvl="0"/>
            <a:r>
              <a:rPr lang="ka-GE" dirty="0"/>
              <a:t>შფოთვა</a:t>
            </a:r>
            <a:endParaRPr lang="en-US" dirty="0"/>
          </a:p>
          <a:p>
            <a:pPr lvl="0"/>
            <a:r>
              <a:rPr lang="ka-GE" dirty="0"/>
              <a:t>ძილის სირთულეები და ღამის კოშმარები</a:t>
            </a:r>
            <a:endParaRPr lang="en-US" dirty="0"/>
          </a:p>
          <a:p>
            <a:pPr lvl="0"/>
            <a:r>
              <a:rPr lang="ka-GE" dirty="0"/>
              <a:t>“ფლეშბეკები” ტრავმულ მოვლენასთან დაკავშირებული</a:t>
            </a:r>
            <a:endParaRPr lang="en-US" dirty="0"/>
          </a:p>
          <a:p>
            <a:pPr lvl="0"/>
            <a:r>
              <a:rPr lang="ka-GE" dirty="0"/>
              <a:t>მომატებული სიფრთხილე</a:t>
            </a:r>
            <a:endParaRPr lang="en-US" dirty="0"/>
          </a:p>
          <a:p>
            <a:pPr lvl="0"/>
            <a:r>
              <a:rPr lang="ka-GE" dirty="0"/>
              <a:t>დანაშაულის განცდა გადარჩენილობასთან დაკავშირებული</a:t>
            </a:r>
            <a:endParaRPr lang="en-US" dirty="0"/>
          </a:p>
          <a:p>
            <a:pPr lvl="0"/>
            <a:r>
              <a:rPr lang="ka-GE" dirty="0"/>
              <a:t>კონცენტრაციის სირთულე და იმ აქტივობებიდან განრიდების რექცია, რომელიც კავშირშია ტრავმულ </a:t>
            </a:r>
            <a:endParaRPr lang="en-US" dirty="0"/>
          </a:p>
          <a:p>
            <a:pPr marL="114300" lvl="0" indent="0">
              <a:buNone/>
            </a:pPr>
            <a:r>
              <a:rPr lang="en-US" dirty="0"/>
              <a:t>    </a:t>
            </a:r>
            <a:r>
              <a:rPr lang="ka-GE" dirty="0" smtClean="0"/>
              <a:t>მოვლენასთან</a:t>
            </a:r>
            <a:r>
              <a:rPr lang="ka-GE" dirty="0"/>
              <a:t>.</a:t>
            </a:r>
            <a:endParaRPr lang="en-US" dirty="0"/>
          </a:p>
          <a:p>
            <a:endParaRPr lang="en-US" dirty="0"/>
          </a:p>
          <a:p>
            <a:endParaRPr lang="en-US" dirty="0"/>
          </a:p>
        </p:txBody>
      </p:sp>
    </p:spTree>
    <p:extLst>
      <p:ext uri="{BB962C8B-B14F-4D97-AF65-F5344CB8AC3E}">
        <p14:creationId xmlns:p14="http://schemas.microsoft.com/office/powerpoint/2010/main" val="14591608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smtClean="0">
                <a:latin typeface="Sylfaen"/>
                <a:cs typeface="Sylfaen"/>
              </a:rPr>
              <a:t>სექსუალური</a:t>
            </a:r>
            <a:r>
              <a:rPr lang="en-US" sz="2800" dirty="0" smtClean="0">
                <a:latin typeface="Sylfaen"/>
                <a:cs typeface="Sylfaen"/>
              </a:rPr>
              <a:t> </a:t>
            </a:r>
            <a:r>
              <a:rPr lang="en-US" sz="2800" dirty="0" err="1" smtClean="0">
                <a:latin typeface="Sylfaen"/>
                <a:cs typeface="Sylfaen"/>
              </a:rPr>
              <a:t>ძალადობის</a:t>
            </a:r>
            <a:r>
              <a:rPr lang="en-US" sz="2800" dirty="0" smtClean="0">
                <a:latin typeface="Sylfaen"/>
                <a:cs typeface="Sylfaen"/>
              </a:rPr>
              <a:t> </a:t>
            </a:r>
            <a:r>
              <a:rPr lang="en-US" sz="2800" dirty="0" err="1" smtClean="0">
                <a:latin typeface="Sylfaen"/>
                <a:cs typeface="Sylfaen"/>
              </a:rPr>
              <a:t>მსხვერპლი</a:t>
            </a:r>
            <a:r>
              <a:rPr lang="en-US" sz="2800" dirty="0" smtClean="0">
                <a:latin typeface="Sylfaen"/>
                <a:cs typeface="Sylfaen"/>
              </a:rPr>
              <a:t/>
            </a:r>
            <a:br>
              <a:rPr lang="en-US" sz="2800" dirty="0" smtClean="0">
                <a:latin typeface="Sylfaen"/>
                <a:cs typeface="Sylfaen"/>
              </a:rPr>
            </a:br>
            <a:r>
              <a:rPr lang="en-US" sz="2800" dirty="0" err="1" smtClean="0">
                <a:latin typeface="Sylfaen"/>
                <a:cs typeface="Sylfaen"/>
              </a:rPr>
              <a:t>დახმარების</a:t>
            </a:r>
            <a:r>
              <a:rPr lang="en-US" sz="2800" dirty="0" smtClean="0">
                <a:latin typeface="Sylfaen"/>
                <a:cs typeface="Sylfaen"/>
              </a:rPr>
              <a:t> </a:t>
            </a:r>
            <a:r>
              <a:rPr lang="en-US" sz="2800" dirty="0" err="1" smtClean="0">
                <a:latin typeface="Sylfaen"/>
                <a:cs typeface="Sylfaen"/>
              </a:rPr>
              <a:t>პრინციპები</a:t>
            </a:r>
            <a:endParaRPr lang="en-US" sz="2800" dirty="0">
              <a:latin typeface="Sylfaen"/>
              <a:cs typeface="Sylfaen"/>
            </a:endParaRPr>
          </a:p>
        </p:txBody>
      </p:sp>
      <p:sp>
        <p:nvSpPr>
          <p:cNvPr id="3" name="Content Placeholder 2"/>
          <p:cNvSpPr>
            <a:spLocks noGrp="1"/>
          </p:cNvSpPr>
          <p:nvPr>
            <p:ph idx="1"/>
          </p:nvPr>
        </p:nvSpPr>
        <p:spPr/>
        <p:txBody>
          <a:bodyPr>
            <a:normAutofit lnSpcReduction="10000"/>
          </a:bodyPr>
          <a:lstStyle/>
          <a:p>
            <a:r>
              <a:rPr lang="en-US" dirty="0" err="1">
                <a:latin typeface="Sylfaen"/>
                <a:cs typeface="Sylfaen"/>
              </a:rPr>
              <a:t>აღდგენა</a:t>
            </a:r>
            <a:r>
              <a:rPr lang="en-US" dirty="0">
                <a:latin typeface="Sylfaen"/>
                <a:cs typeface="Sylfaen"/>
              </a:rPr>
              <a:t> (Recovery</a:t>
            </a:r>
            <a:r>
              <a:rPr lang="en-US" dirty="0" smtClean="0">
                <a:latin typeface="Sylfaen"/>
                <a:cs typeface="Sylfaen"/>
              </a:rPr>
              <a:t>)</a:t>
            </a:r>
          </a:p>
          <a:p>
            <a:r>
              <a:rPr lang="en-US" dirty="0" err="1" smtClean="0">
                <a:latin typeface="Sylfaen"/>
                <a:cs typeface="Sylfaen"/>
              </a:rPr>
              <a:t>მკურნალობა</a:t>
            </a:r>
            <a:r>
              <a:rPr lang="en-US" dirty="0" smtClean="0">
                <a:latin typeface="Sylfaen"/>
                <a:cs typeface="Sylfaen"/>
              </a:rPr>
              <a:t> </a:t>
            </a:r>
            <a:r>
              <a:rPr lang="en-US" dirty="0">
                <a:latin typeface="Sylfaen"/>
                <a:cs typeface="Sylfaen"/>
              </a:rPr>
              <a:t>(Treatment/Healing). </a:t>
            </a:r>
            <a:endParaRPr lang="en-US" dirty="0" smtClean="0">
              <a:latin typeface="Sylfaen"/>
              <a:cs typeface="Sylfaen"/>
            </a:endParaRPr>
          </a:p>
          <a:p>
            <a:endParaRPr lang="en-US" dirty="0">
              <a:latin typeface="Sylfaen"/>
              <a:cs typeface="Sylfaen"/>
            </a:endParaRPr>
          </a:p>
          <a:p>
            <a:pPr marL="68580" indent="0">
              <a:buNone/>
            </a:pPr>
            <a:r>
              <a:rPr lang="en-US" dirty="0" err="1" smtClean="0">
                <a:latin typeface="Sylfaen"/>
                <a:cs typeface="Sylfaen"/>
              </a:rPr>
              <a:t>პირველი</a:t>
            </a:r>
            <a:r>
              <a:rPr lang="en-US" dirty="0" smtClean="0">
                <a:latin typeface="Sylfaen"/>
                <a:cs typeface="Sylfaen"/>
              </a:rPr>
              <a:t> </a:t>
            </a:r>
            <a:r>
              <a:rPr lang="en-US" dirty="0" err="1">
                <a:latin typeface="Sylfaen"/>
                <a:cs typeface="Sylfaen"/>
              </a:rPr>
              <a:t>უფრო</a:t>
            </a:r>
            <a:r>
              <a:rPr lang="en-US" dirty="0">
                <a:latin typeface="Sylfaen"/>
                <a:cs typeface="Sylfaen"/>
              </a:rPr>
              <a:t> </a:t>
            </a:r>
            <a:r>
              <a:rPr lang="en-US" dirty="0" err="1">
                <a:latin typeface="Sylfaen"/>
                <a:cs typeface="Sylfaen"/>
              </a:rPr>
              <a:t>ბუნებრივი</a:t>
            </a:r>
            <a:r>
              <a:rPr lang="en-US" dirty="0">
                <a:latin typeface="Sylfaen"/>
                <a:cs typeface="Sylfaen"/>
              </a:rPr>
              <a:t> </a:t>
            </a:r>
            <a:r>
              <a:rPr lang="en-US" dirty="0" err="1">
                <a:latin typeface="Sylfaen"/>
                <a:cs typeface="Sylfaen"/>
              </a:rPr>
              <a:t>პროცესია</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გულისხმობს</a:t>
            </a:r>
            <a:r>
              <a:rPr lang="en-US" dirty="0">
                <a:latin typeface="Sylfaen"/>
                <a:cs typeface="Sylfaen"/>
              </a:rPr>
              <a:t> </a:t>
            </a:r>
            <a:r>
              <a:rPr lang="en-US" dirty="0" err="1">
                <a:latin typeface="Sylfaen"/>
                <a:cs typeface="Sylfaen"/>
              </a:rPr>
              <a:t>იმ</a:t>
            </a:r>
            <a:r>
              <a:rPr lang="en-US" dirty="0">
                <a:latin typeface="Sylfaen"/>
                <a:cs typeface="Sylfaen"/>
              </a:rPr>
              <a:t> </a:t>
            </a:r>
            <a:r>
              <a:rPr lang="en-US" dirty="0" err="1">
                <a:latin typeface="Sylfaen"/>
                <a:cs typeface="Sylfaen"/>
              </a:rPr>
              <a:t>რესურსების</a:t>
            </a:r>
            <a:r>
              <a:rPr lang="en-US" dirty="0">
                <a:latin typeface="Sylfaen"/>
                <a:cs typeface="Sylfaen"/>
              </a:rPr>
              <a:t> </a:t>
            </a:r>
            <a:r>
              <a:rPr lang="en-US" dirty="0" err="1">
                <a:latin typeface="Sylfaen"/>
                <a:cs typeface="Sylfaen"/>
              </a:rPr>
              <a:t>გამოყენებას</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smtClean="0">
                <a:latin typeface="Sylfaen"/>
                <a:cs typeface="Sylfaen"/>
              </a:rPr>
              <a:t>გაძლიერებას</a:t>
            </a:r>
            <a:r>
              <a:rPr lang="en-US" dirty="0" smtClean="0">
                <a:latin typeface="Sylfaen"/>
                <a:cs typeface="Sylfaen"/>
              </a:rPr>
              <a:t>, </a:t>
            </a:r>
            <a:r>
              <a:rPr lang="en-US" dirty="0" err="1">
                <a:latin typeface="Sylfaen"/>
                <a:cs typeface="Sylfaen"/>
              </a:rPr>
              <a:t>რომლებიც</a:t>
            </a:r>
            <a:r>
              <a:rPr lang="en-US" dirty="0">
                <a:latin typeface="Sylfaen"/>
                <a:cs typeface="Sylfaen"/>
              </a:rPr>
              <a:t> </a:t>
            </a:r>
            <a:r>
              <a:rPr lang="en-US" dirty="0" err="1">
                <a:latin typeface="Sylfaen"/>
                <a:cs typeface="Sylfaen"/>
              </a:rPr>
              <a:t>ჩვეულებრივ</a:t>
            </a:r>
            <a:r>
              <a:rPr lang="en-US" dirty="0">
                <a:latin typeface="Sylfaen"/>
                <a:cs typeface="Sylfaen"/>
              </a:rPr>
              <a:t> </a:t>
            </a:r>
            <a:r>
              <a:rPr lang="en-US" dirty="0" err="1">
                <a:latin typeface="Sylfaen"/>
                <a:cs typeface="Sylfaen"/>
              </a:rPr>
              <a:t>გააჩნია</a:t>
            </a:r>
            <a:r>
              <a:rPr lang="en-US" dirty="0">
                <a:latin typeface="Sylfaen"/>
                <a:cs typeface="Sylfaen"/>
              </a:rPr>
              <a:t> </a:t>
            </a:r>
            <a:r>
              <a:rPr lang="en-US" dirty="0" err="1">
                <a:latin typeface="Sylfaen"/>
                <a:cs typeface="Sylfaen"/>
              </a:rPr>
              <a:t>დაზარალებულს</a:t>
            </a:r>
            <a:r>
              <a:rPr lang="en-US" dirty="0">
                <a:latin typeface="Sylfaen"/>
                <a:cs typeface="Sylfaen"/>
              </a:rPr>
              <a:t>, </a:t>
            </a:r>
            <a:r>
              <a:rPr lang="en-US" dirty="0" err="1">
                <a:latin typeface="Sylfaen"/>
                <a:cs typeface="Sylfaen"/>
              </a:rPr>
              <a:t>რათა</a:t>
            </a:r>
            <a:r>
              <a:rPr lang="en-US" dirty="0">
                <a:latin typeface="Sylfaen"/>
                <a:cs typeface="Sylfaen"/>
              </a:rPr>
              <a:t> </a:t>
            </a:r>
            <a:r>
              <a:rPr lang="en-US" dirty="0" err="1">
                <a:latin typeface="Sylfaen"/>
                <a:cs typeface="Sylfaen"/>
              </a:rPr>
              <a:t>დამოუკიდებლად</a:t>
            </a:r>
            <a:r>
              <a:rPr lang="en-US" dirty="0">
                <a:latin typeface="Sylfaen"/>
                <a:cs typeface="Sylfaen"/>
              </a:rPr>
              <a:t> </a:t>
            </a:r>
            <a:r>
              <a:rPr lang="en-US" dirty="0" err="1">
                <a:latin typeface="Sylfaen"/>
                <a:cs typeface="Sylfaen"/>
              </a:rPr>
              <a:t>გაუმკლავდეს</a:t>
            </a:r>
            <a:r>
              <a:rPr lang="en-US" dirty="0">
                <a:latin typeface="Sylfaen"/>
                <a:cs typeface="Sylfaen"/>
              </a:rPr>
              <a:t> </a:t>
            </a:r>
            <a:r>
              <a:rPr lang="en-US" dirty="0" err="1">
                <a:latin typeface="Sylfaen"/>
                <a:cs typeface="Sylfaen"/>
              </a:rPr>
              <a:t>ტრავმას</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აღიდგინოს</a:t>
            </a:r>
            <a:r>
              <a:rPr lang="en-US" dirty="0">
                <a:latin typeface="Sylfaen"/>
                <a:cs typeface="Sylfaen"/>
              </a:rPr>
              <a:t> </a:t>
            </a:r>
            <a:r>
              <a:rPr lang="en-US" dirty="0" err="1">
                <a:latin typeface="Sylfaen"/>
                <a:cs typeface="Sylfaen"/>
              </a:rPr>
              <a:t>ფსიქოსოციალური</a:t>
            </a:r>
            <a:r>
              <a:rPr lang="en-US" dirty="0">
                <a:latin typeface="Sylfaen"/>
                <a:cs typeface="Sylfaen"/>
              </a:rPr>
              <a:t> </a:t>
            </a:r>
            <a:r>
              <a:rPr lang="en-US" dirty="0" err="1">
                <a:latin typeface="Sylfaen"/>
                <a:cs typeface="Sylfaen"/>
              </a:rPr>
              <a:t>ფუნქციონირება</a:t>
            </a:r>
            <a:r>
              <a:rPr lang="en-US" dirty="0">
                <a:latin typeface="Sylfaen"/>
                <a:cs typeface="Sylfaen"/>
              </a:rPr>
              <a:t>. </a:t>
            </a:r>
            <a:endParaRPr lang="en-US" dirty="0">
              <a:latin typeface="Sylfaen"/>
              <a:cs typeface="Sylfaen"/>
            </a:endParaRPr>
          </a:p>
          <a:p>
            <a:endParaRPr lang="en-US" dirty="0"/>
          </a:p>
        </p:txBody>
      </p:sp>
    </p:spTree>
    <p:extLst>
      <p:ext uri="{BB962C8B-B14F-4D97-AF65-F5344CB8AC3E}">
        <p14:creationId xmlns:p14="http://schemas.microsoft.com/office/powerpoint/2010/main" val="409303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err="1" smtClean="0">
                <a:latin typeface="Sylfaen"/>
                <a:cs typeface="Sylfaen"/>
              </a:rPr>
              <a:t>სექსუალური</a:t>
            </a:r>
            <a:r>
              <a:rPr lang="en-US" sz="2800" dirty="0" smtClean="0">
                <a:latin typeface="Sylfaen"/>
                <a:cs typeface="Sylfaen"/>
              </a:rPr>
              <a:t> </a:t>
            </a:r>
            <a:r>
              <a:rPr lang="en-US" sz="2800" dirty="0" err="1" smtClean="0">
                <a:latin typeface="Sylfaen"/>
                <a:cs typeface="Sylfaen"/>
              </a:rPr>
              <a:t>ძალადობის</a:t>
            </a:r>
            <a:r>
              <a:rPr lang="en-US" sz="2800" dirty="0" smtClean="0">
                <a:latin typeface="Sylfaen"/>
                <a:cs typeface="Sylfaen"/>
              </a:rPr>
              <a:t> </a:t>
            </a:r>
            <a:r>
              <a:rPr lang="en-US" sz="2800" dirty="0" err="1" smtClean="0">
                <a:latin typeface="Sylfaen"/>
                <a:cs typeface="Sylfaen"/>
              </a:rPr>
              <a:t>მსხვერპლი</a:t>
            </a:r>
            <a:r>
              <a:rPr lang="en-US" sz="2800" dirty="0" smtClean="0">
                <a:latin typeface="Sylfaen"/>
                <a:cs typeface="Sylfaen"/>
              </a:rPr>
              <a:t/>
            </a:r>
            <a:br>
              <a:rPr lang="en-US" sz="2800" dirty="0" smtClean="0">
                <a:latin typeface="Sylfaen"/>
                <a:cs typeface="Sylfaen"/>
              </a:rPr>
            </a:br>
            <a:r>
              <a:rPr lang="en-US" sz="2800" dirty="0" err="1" smtClean="0">
                <a:latin typeface="Sylfaen"/>
                <a:cs typeface="Sylfaen"/>
              </a:rPr>
              <a:t>ადრეული</a:t>
            </a:r>
            <a:r>
              <a:rPr lang="en-US" sz="2800" dirty="0" smtClean="0">
                <a:latin typeface="Sylfaen"/>
                <a:cs typeface="Sylfaen"/>
              </a:rPr>
              <a:t> </a:t>
            </a:r>
            <a:r>
              <a:rPr lang="en-US" sz="2800" dirty="0" err="1" smtClean="0">
                <a:latin typeface="Sylfaen"/>
                <a:cs typeface="Sylfaen"/>
              </a:rPr>
              <a:t>ჩარევა</a:t>
            </a:r>
            <a:r>
              <a:rPr lang="en-US" sz="2800" dirty="0" smtClean="0">
                <a:latin typeface="Sylfaen"/>
                <a:cs typeface="Sylfaen"/>
              </a:rPr>
              <a:t/>
            </a:r>
            <a:br>
              <a:rPr lang="en-US" sz="2800" dirty="0" smtClean="0">
                <a:latin typeface="Sylfaen"/>
                <a:cs typeface="Sylfaen"/>
              </a:rPr>
            </a:br>
            <a:r>
              <a:rPr lang="en-US" sz="2400" dirty="0"/>
              <a:t>(Early </a:t>
            </a:r>
            <a:r>
              <a:rPr lang="en-US" sz="2400" dirty="0" smtClean="0"/>
              <a:t>Intervention)</a:t>
            </a:r>
            <a:endParaRPr lang="en-US" sz="2800" dirty="0">
              <a:latin typeface="Sylfaen"/>
              <a:cs typeface="Sylfaen"/>
            </a:endParaRPr>
          </a:p>
        </p:txBody>
      </p:sp>
      <p:sp>
        <p:nvSpPr>
          <p:cNvPr id="3" name="Content Placeholder 2"/>
          <p:cNvSpPr>
            <a:spLocks noGrp="1"/>
          </p:cNvSpPr>
          <p:nvPr>
            <p:ph idx="1"/>
          </p:nvPr>
        </p:nvSpPr>
        <p:spPr/>
        <p:txBody>
          <a:bodyPr>
            <a:normAutofit/>
          </a:bodyPr>
          <a:lstStyle/>
          <a:p>
            <a:pPr marL="68580" indent="0">
              <a:buNone/>
            </a:pPr>
            <a:r>
              <a:rPr lang="en-US" dirty="0" err="1" smtClean="0">
                <a:latin typeface="Sylfaen"/>
                <a:cs typeface="Sylfaen"/>
              </a:rPr>
              <a:t>გულისხმობს</a:t>
            </a:r>
            <a:r>
              <a:rPr lang="en-US" dirty="0" smtClean="0">
                <a:latin typeface="Sylfaen"/>
                <a:cs typeface="Sylfaen"/>
              </a:rPr>
              <a:t> </a:t>
            </a:r>
            <a:r>
              <a:rPr lang="en-US" dirty="0" err="1" smtClean="0">
                <a:latin typeface="Sylfaen"/>
                <a:cs typeface="Sylfaen"/>
              </a:rPr>
              <a:t>ჩარევას</a:t>
            </a:r>
            <a:r>
              <a:rPr lang="en-US" dirty="0" smtClean="0">
                <a:latin typeface="Sylfaen"/>
                <a:cs typeface="Sylfaen"/>
              </a:rPr>
              <a:t> </a:t>
            </a:r>
            <a:r>
              <a:rPr lang="en-US" dirty="0" err="1" smtClean="0">
                <a:latin typeface="Sylfaen"/>
                <a:cs typeface="Sylfaen"/>
              </a:rPr>
              <a:t>ტრავმული</a:t>
            </a:r>
            <a:r>
              <a:rPr lang="en-US" dirty="0" smtClean="0">
                <a:latin typeface="Sylfaen"/>
                <a:cs typeface="Sylfaen"/>
              </a:rPr>
              <a:t> </a:t>
            </a:r>
            <a:r>
              <a:rPr lang="en-US" dirty="0" err="1">
                <a:latin typeface="Sylfaen"/>
                <a:cs typeface="Sylfaen"/>
              </a:rPr>
              <a:t>მოვლენიდან</a:t>
            </a:r>
            <a:r>
              <a:rPr lang="en-US" dirty="0">
                <a:latin typeface="Sylfaen"/>
                <a:cs typeface="Sylfaen"/>
              </a:rPr>
              <a:t> </a:t>
            </a:r>
            <a:r>
              <a:rPr lang="en-US" dirty="0" err="1">
                <a:latin typeface="Sylfaen"/>
                <a:cs typeface="Sylfaen"/>
              </a:rPr>
              <a:t>პირველი</a:t>
            </a:r>
            <a:r>
              <a:rPr lang="en-US" dirty="0">
                <a:latin typeface="Sylfaen"/>
                <a:cs typeface="Sylfaen"/>
              </a:rPr>
              <a:t> 4 </a:t>
            </a:r>
            <a:r>
              <a:rPr lang="en-US" dirty="0" err="1">
                <a:latin typeface="Sylfaen"/>
                <a:cs typeface="Sylfaen"/>
              </a:rPr>
              <a:t>კვირის</a:t>
            </a:r>
            <a:r>
              <a:rPr lang="en-US" dirty="0">
                <a:latin typeface="Sylfaen"/>
                <a:cs typeface="Sylfaen"/>
              </a:rPr>
              <a:t> </a:t>
            </a:r>
            <a:r>
              <a:rPr lang="en-US" dirty="0" err="1">
                <a:latin typeface="Sylfaen"/>
                <a:cs typeface="Sylfaen"/>
              </a:rPr>
              <a:t>განმავლობაში</a:t>
            </a:r>
            <a:r>
              <a:rPr lang="en-US" dirty="0">
                <a:latin typeface="Sylfaen"/>
                <a:cs typeface="Sylfaen"/>
              </a:rPr>
              <a:t> </a:t>
            </a:r>
            <a:r>
              <a:rPr lang="en-US" dirty="0" err="1">
                <a:latin typeface="Sylfaen"/>
                <a:cs typeface="Sylfaen"/>
              </a:rPr>
              <a:t>როდესაც</a:t>
            </a:r>
            <a:r>
              <a:rPr lang="en-US" dirty="0">
                <a:latin typeface="Sylfaen"/>
                <a:cs typeface="Sylfaen"/>
              </a:rPr>
              <a:t> </a:t>
            </a:r>
            <a:r>
              <a:rPr lang="en-US" dirty="0" err="1">
                <a:latin typeface="Sylfaen"/>
                <a:cs typeface="Sylfaen"/>
              </a:rPr>
              <a:t>ორგანიზმში</a:t>
            </a:r>
            <a:r>
              <a:rPr lang="en-US" dirty="0">
                <a:latin typeface="Sylfaen"/>
                <a:cs typeface="Sylfaen"/>
              </a:rPr>
              <a:t> </a:t>
            </a:r>
            <a:r>
              <a:rPr lang="en-US" dirty="0" err="1">
                <a:latin typeface="Sylfaen"/>
                <a:cs typeface="Sylfaen"/>
              </a:rPr>
              <a:t>ჩართულია</a:t>
            </a:r>
            <a:r>
              <a:rPr lang="en-US" dirty="0">
                <a:latin typeface="Sylfaen"/>
                <a:cs typeface="Sylfaen"/>
              </a:rPr>
              <a:t> </a:t>
            </a:r>
            <a:r>
              <a:rPr lang="en-US" dirty="0" err="1">
                <a:latin typeface="Sylfaen"/>
                <a:cs typeface="Sylfaen"/>
              </a:rPr>
              <a:t>ბუნებრივი</a:t>
            </a:r>
            <a:r>
              <a:rPr lang="en-US" dirty="0">
                <a:latin typeface="Sylfaen"/>
                <a:cs typeface="Sylfaen"/>
              </a:rPr>
              <a:t> </a:t>
            </a:r>
            <a:r>
              <a:rPr lang="en-US" dirty="0" err="1">
                <a:latin typeface="Sylfaen"/>
                <a:cs typeface="Sylfaen"/>
              </a:rPr>
              <a:t>აღდგენის</a:t>
            </a:r>
            <a:r>
              <a:rPr lang="en-US" dirty="0">
                <a:latin typeface="Sylfaen"/>
                <a:cs typeface="Sylfaen"/>
              </a:rPr>
              <a:t> </a:t>
            </a:r>
            <a:r>
              <a:rPr lang="en-US" dirty="0" err="1">
                <a:latin typeface="Sylfaen"/>
                <a:cs typeface="Sylfaen"/>
              </a:rPr>
              <a:t>მექანიზმები</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მიუხედავად</a:t>
            </a:r>
            <a:r>
              <a:rPr lang="en-US" dirty="0">
                <a:latin typeface="Sylfaen"/>
                <a:cs typeface="Sylfaen"/>
              </a:rPr>
              <a:t> </a:t>
            </a:r>
            <a:r>
              <a:rPr lang="en-US" dirty="0" err="1">
                <a:latin typeface="Sylfaen"/>
                <a:cs typeface="Sylfaen"/>
              </a:rPr>
              <a:t>იმისა</a:t>
            </a:r>
            <a:r>
              <a:rPr lang="en-US" dirty="0">
                <a:latin typeface="Sylfaen"/>
                <a:cs typeface="Sylfaen"/>
              </a:rPr>
              <a:t> </a:t>
            </a:r>
            <a:r>
              <a:rPr lang="en-US" dirty="0" err="1">
                <a:latin typeface="Sylfaen"/>
                <a:cs typeface="Sylfaen"/>
              </a:rPr>
              <a:t>რომ</a:t>
            </a:r>
            <a:r>
              <a:rPr lang="en-US" dirty="0">
                <a:latin typeface="Sylfaen"/>
                <a:cs typeface="Sylfaen"/>
              </a:rPr>
              <a:t> </a:t>
            </a:r>
            <a:r>
              <a:rPr lang="en-US" dirty="0" err="1">
                <a:latin typeface="Sylfaen"/>
                <a:cs typeface="Sylfaen"/>
              </a:rPr>
              <a:t>ამ</a:t>
            </a:r>
            <a:r>
              <a:rPr lang="en-US" dirty="0">
                <a:latin typeface="Sylfaen"/>
                <a:cs typeface="Sylfaen"/>
              </a:rPr>
              <a:t> </a:t>
            </a:r>
            <a:r>
              <a:rPr lang="en-US" dirty="0" err="1">
                <a:latin typeface="Sylfaen"/>
                <a:cs typeface="Sylfaen"/>
              </a:rPr>
              <a:t>დროს</a:t>
            </a:r>
            <a:r>
              <a:rPr lang="en-US" dirty="0">
                <a:latin typeface="Sylfaen"/>
                <a:cs typeface="Sylfaen"/>
              </a:rPr>
              <a:t> </a:t>
            </a:r>
            <a:r>
              <a:rPr lang="en-US" dirty="0" err="1">
                <a:latin typeface="Sylfaen"/>
                <a:cs typeface="Sylfaen"/>
              </a:rPr>
              <a:t>უმეტეს</a:t>
            </a:r>
            <a:r>
              <a:rPr lang="en-US" dirty="0">
                <a:latin typeface="Sylfaen"/>
                <a:cs typeface="Sylfaen"/>
              </a:rPr>
              <a:t> </a:t>
            </a:r>
            <a:r>
              <a:rPr lang="en-US" dirty="0" err="1">
                <a:latin typeface="Sylfaen"/>
                <a:cs typeface="Sylfaen"/>
              </a:rPr>
              <a:t>შემთხვევებში</a:t>
            </a:r>
            <a:r>
              <a:rPr lang="en-US" dirty="0">
                <a:latin typeface="Sylfaen"/>
                <a:cs typeface="Sylfaen"/>
              </a:rPr>
              <a:t> </a:t>
            </a:r>
            <a:r>
              <a:rPr lang="en-US" dirty="0" err="1">
                <a:latin typeface="Sylfaen"/>
                <a:cs typeface="Sylfaen"/>
              </a:rPr>
              <a:t>ადგილი</a:t>
            </a:r>
            <a:r>
              <a:rPr lang="en-US" dirty="0">
                <a:latin typeface="Sylfaen"/>
                <a:cs typeface="Sylfaen"/>
              </a:rPr>
              <a:t> </a:t>
            </a:r>
            <a:r>
              <a:rPr lang="en-US" dirty="0" err="1">
                <a:latin typeface="Sylfaen"/>
                <a:cs typeface="Sylfaen"/>
              </a:rPr>
              <a:t>აქვს</a:t>
            </a:r>
            <a:r>
              <a:rPr lang="en-US" dirty="0">
                <a:latin typeface="Sylfaen"/>
                <a:cs typeface="Sylfaen"/>
              </a:rPr>
              <a:t> </a:t>
            </a:r>
            <a:r>
              <a:rPr lang="en-US" dirty="0" err="1">
                <a:latin typeface="Sylfaen"/>
                <a:cs typeface="Sylfaen"/>
              </a:rPr>
              <a:t>მწვავე</a:t>
            </a:r>
            <a:r>
              <a:rPr lang="en-US" dirty="0">
                <a:latin typeface="Sylfaen"/>
                <a:cs typeface="Sylfaen"/>
              </a:rPr>
              <a:t> </a:t>
            </a:r>
            <a:r>
              <a:rPr lang="en-US" dirty="0" err="1">
                <a:latin typeface="Sylfaen"/>
                <a:cs typeface="Sylfaen"/>
              </a:rPr>
              <a:t>სტრესის</a:t>
            </a:r>
            <a:r>
              <a:rPr lang="en-US" dirty="0">
                <a:latin typeface="Sylfaen"/>
                <a:cs typeface="Sylfaen"/>
              </a:rPr>
              <a:t> </a:t>
            </a:r>
            <a:r>
              <a:rPr lang="en-US" dirty="0" err="1">
                <a:latin typeface="Sylfaen"/>
                <a:cs typeface="Sylfaen"/>
              </a:rPr>
              <a:t>გარდამავალ</a:t>
            </a:r>
            <a:r>
              <a:rPr lang="en-US" dirty="0">
                <a:latin typeface="Sylfaen"/>
                <a:cs typeface="Sylfaen"/>
              </a:rPr>
              <a:t> </a:t>
            </a:r>
            <a:r>
              <a:rPr lang="en-US" dirty="0" err="1">
                <a:latin typeface="Sylfaen"/>
                <a:cs typeface="Sylfaen"/>
              </a:rPr>
              <a:t>რეაქციებს</a:t>
            </a:r>
            <a:r>
              <a:rPr lang="en-US" dirty="0">
                <a:latin typeface="Sylfaen"/>
                <a:cs typeface="Sylfaen"/>
              </a:rPr>
              <a:t>, </a:t>
            </a:r>
            <a:r>
              <a:rPr lang="en-US" dirty="0" err="1">
                <a:latin typeface="Sylfaen"/>
                <a:cs typeface="Sylfaen"/>
              </a:rPr>
              <a:t>ეს</a:t>
            </a:r>
            <a:r>
              <a:rPr lang="en-US" dirty="0">
                <a:latin typeface="Sylfaen"/>
                <a:cs typeface="Sylfaen"/>
              </a:rPr>
              <a:t> </a:t>
            </a:r>
            <a:r>
              <a:rPr lang="en-US" dirty="0" err="1">
                <a:latin typeface="Sylfaen"/>
                <a:cs typeface="Sylfaen"/>
              </a:rPr>
              <a:t>აღდგენა</a:t>
            </a:r>
            <a:r>
              <a:rPr lang="en-US" dirty="0">
                <a:latin typeface="Sylfaen"/>
                <a:cs typeface="Sylfaen"/>
              </a:rPr>
              <a:t> </a:t>
            </a:r>
            <a:r>
              <a:rPr lang="en-US" dirty="0" err="1">
                <a:latin typeface="Sylfaen"/>
                <a:cs typeface="Sylfaen"/>
              </a:rPr>
              <a:t>მიმდინარეობს</a:t>
            </a:r>
            <a:r>
              <a:rPr lang="en-US" dirty="0">
                <a:latin typeface="Sylfaen"/>
                <a:cs typeface="Sylfaen"/>
              </a:rPr>
              <a:t> </a:t>
            </a:r>
            <a:r>
              <a:rPr lang="en-US" dirty="0" err="1">
                <a:latin typeface="Sylfaen"/>
                <a:cs typeface="Sylfaen"/>
              </a:rPr>
              <a:t>ფორმალური</a:t>
            </a:r>
            <a:r>
              <a:rPr lang="en-US" dirty="0">
                <a:latin typeface="Sylfaen"/>
                <a:cs typeface="Sylfaen"/>
              </a:rPr>
              <a:t> </a:t>
            </a:r>
            <a:r>
              <a:rPr lang="en-US" dirty="0" err="1">
                <a:latin typeface="Sylfaen"/>
                <a:cs typeface="Sylfaen"/>
              </a:rPr>
              <a:t>ჩარევის</a:t>
            </a:r>
            <a:r>
              <a:rPr lang="en-US" dirty="0">
                <a:latin typeface="Sylfaen"/>
                <a:cs typeface="Sylfaen"/>
              </a:rPr>
              <a:t> </a:t>
            </a:r>
            <a:r>
              <a:rPr lang="en-US" dirty="0" err="1">
                <a:latin typeface="Sylfaen"/>
                <a:cs typeface="Sylfaen"/>
              </a:rPr>
              <a:t>გარეშე</a:t>
            </a:r>
            <a:r>
              <a:rPr lang="en-US" dirty="0">
                <a:latin typeface="Sylfaen"/>
                <a:cs typeface="Sylfaen"/>
              </a:rPr>
              <a:t>. </a:t>
            </a:r>
            <a:endParaRPr lang="en-US" dirty="0">
              <a:latin typeface="Sylfaen"/>
              <a:cs typeface="Sylfaen"/>
            </a:endParaRPr>
          </a:p>
          <a:p>
            <a:endParaRPr lang="en-US" dirty="0"/>
          </a:p>
        </p:txBody>
      </p:sp>
    </p:spTree>
    <p:extLst>
      <p:ext uri="{BB962C8B-B14F-4D97-AF65-F5344CB8AC3E}">
        <p14:creationId xmlns:p14="http://schemas.microsoft.com/office/powerpoint/2010/main" val="328417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latin typeface="Sylfaen"/>
                <a:cs typeface="Sylfaen"/>
              </a:rPr>
              <a:t>ადრეული</a:t>
            </a:r>
            <a:r>
              <a:rPr lang="en-US" sz="2800" dirty="0">
                <a:latin typeface="Sylfaen"/>
                <a:cs typeface="Sylfaen"/>
              </a:rPr>
              <a:t> </a:t>
            </a:r>
            <a:r>
              <a:rPr lang="en-US" sz="2800" dirty="0" err="1">
                <a:latin typeface="Sylfaen"/>
                <a:cs typeface="Sylfaen"/>
              </a:rPr>
              <a:t>ჩარევა</a:t>
            </a:r>
            <a:r>
              <a:rPr lang="en-US" sz="2800" dirty="0">
                <a:latin typeface="Sylfaen"/>
                <a:cs typeface="Sylfaen"/>
              </a:rPr>
              <a:t/>
            </a:r>
            <a:br>
              <a:rPr lang="en-US" sz="2800" dirty="0">
                <a:latin typeface="Sylfaen"/>
                <a:cs typeface="Sylfaen"/>
              </a:rPr>
            </a:br>
            <a:r>
              <a:rPr lang="en-US" sz="2800" dirty="0" err="1" smtClean="0">
                <a:latin typeface="Sylfaen"/>
                <a:cs typeface="Sylfaen"/>
              </a:rPr>
              <a:t>ამოცანები</a:t>
            </a:r>
            <a:r>
              <a:rPr lang="en-US" sz="2800" dirty="0" smtClean="0">
                <a:latin typeface="Sylfaen"/>
                <a:cs typeface="Sylfaen"/>
              </a:rPr>
              <a:t> </a:t>
            </a:r>
            <a:endParaRPr lang="en-US" sz="2800" dirty="0"/>
          </a:p>
        </p:txBody>
      </p:sp>
      <p:sp>
        <p:nvSpPr>
          <p:cNvPr id="3" name="Content Placeholder 2"/>
          <p:cNvSpPr>
            <a:spLocks noGrp="1"/>
          </p:cNvSpPr>
          <p:nvPr>
            <p:ph idx="1"/>
          </p:nvPr>
        </p:nvSpPr>
        <p:spPr/>
        <p:txBody>
          <a:bodyPr/>
          <a:lstStyle/>
          <a:p>
            <a:r>
              <a:rPr lang="en-US" dirty="0" err="1">
                <a:latin typeface="Sylfaen"/>
                <a:cs typeface="Sylfaen"/>
              </a:rPr>
              <a:t>ე.წ</a:t>
            </a:r>
            <a:r>
              <a:rPr lang="en-US" dirty="0">
                <a:latin typeface="Sylfaen"/>
                <a:cs typeface="Sylfaen"/>
              </a:rPr>
              <a:t>. </a:t>
            </a:r>
            <a:r>
              <a:rPr lang="en-US" dirty="0" err="1">
                <a:latin typeface="Sylfaen"/>
                <a:cs typeface="Sylfaen"/>
              </a:rPr>
              <a:t>შეფასებით</a:t>
            </a:r>
            <a:r>
              <a:rPr lang="en-US" dirty="0">
                <a:latin typeface="Sylfaen"/>
                <a:cs typeface="Sylfaen"/>
              </a:rPr>
              <a:t> </a:t>
            </a:r>
            <a:r>
              <a:rPr lang="en-US" dirty="0" err="1" smtClean="0">
                <a:latin typeface="Sylfaen"/>
                <a:cs typeface="Sylfaen"/>
              </a:rPr>
              <a:t>დაკვირვება</a:t>
            </a:r>
            <a:r>
              <a:rPr lang="en-US" dirty="0" smtClean="0">
                <a:latin typeface="Sylfaen"/>
                <a:cs typeface="Sylfaen"/>
              </a:rPr>
              <a:t> (</a:t>
            </a:r>
            <a:r>
              <a:rPr lang="en-US" dirty="0">
                <a:latin typeface="Sylfaen"/>
                <a:cs typeface="Sylfaen"/>
              </a:rPr>
              <a:t>Watchful Waiting</a:t>
            </a:r>
            <a:r>
              <a:rPr lang="en-US" dirty="0" smtClean="0">
                <a:latin typeface="Sylfaen"/>
                <a:cs typeface="Sylfaen"/>
              </a:rPr>
              <a:t>)</a:t>
            </a:r>
          </a:p>
          <a:p>
            <a:r>
              <a:rPr lang="en-US" dirty="0" err="1" smtClean="0">
                <a:latin typeface="Sylfaen"/>
                <a:cs typeface="Sylfaen"/>
              </a:rPr>
              <a:t>ფსიქოგანათლება</a:t>
            </a:r>
            <a:endParaRPr lang="en-US" dirty="0" smtClean="0">
              <a:latin typeface="Sylfaen"/>
              <a:cs typeface="Sylfaen"/>
            </a:endParaRPr>
          </a:p>
          <a:p>
            <a:r>
              <a:rPr lang="en-US" dirty="0" err="1" smtClean="0">
                <a:latin typeface="Sylfaen"/>
                <a:cs typeface="Sylfaen"/>
              </a:rPr>
              <a:t>რესურსების</a:t>
            </a:r>
            <a:r>
              <a:rPr lang="en-US" dirty="0" smtClean="0">
                <a:latin typeface="Sylfaen"/>
                <a:cs typeface="Sylfaen"/>
              </a:rPr>
              <a:t> </a:t>
            </a:r>
            <a:r>
              <a:rPr lang="en-US" dirty="0" err="1" smtClean="0">
                <a:latin typeface="Sylfaen"/>
                <a:cs typeface="Sylfaen"/>
              </a:rPr>
              <a:t>გაძლიერება</a:t>
            </a:r>
            <a:endParaRPr lang="en-US" dirty="0">
              <a:latin typeface="Sylfaen"/>
              <a:cs typeface="Sylfaen"/>
            </a:endParaRPr>
          </a:p>
        </p:txBody>
      </p:sp>
    </p:spTree>
    <p:extLst>
      <p:ext uri="{BB962C8B-B14F-4D97-AF65-F5344CB8AC3E}">
        <p14:creationId xmlns:p14="http://schemas.microsoft.com/office/powerpoint/2010/main" val="246174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err="1">
                <a:latin typeface="Sylfaen"/>
                <a:cs typeface="Sylfaen"/>
              </a:rPr>
              <a:t>სექსუალური</a:t>
            </a:r>
            <a:r>
              <a:rPr lang="en-US" sz="2800" dirty="0">
                <a:latin typeface="Sylfaen"/>
                <a:cs typeface="Sylfaen"/>
              </a:rPr>
              <a:t> </a:t>
            </a:r>
            <a:r>
              <a:rPr lang="en-US" sz="2800" dirty="0" err="1">
                <a:latin typeface="Sylfaen"/>
                <a:cs typeface="Sylfaen"/>
              </a:rPr>
              <a:t>ძალადობის</a:t>
            </a:r>
            <a:r>
              <a:rPr lang="en-US" sz="2800" dirty="0">
                <a:latin typeface="Sylfaen"/>
                <a:cs typeface="Sylfaen"/>
              </a:rPr>
              <a:t> </a:t>
            </a:r>
            <a:r>
              <a:rPr lang="en-US" sz="2800" dirty="0" err="1">
                <a:latin typeface="Sylfaen"/>
                <a:cs typeface="Sylfaen"/>
              </a:rPr>
              <a:t>მსხვერპლი</a:t>
            </a:r>
            <a:r>
              <a:rPr lang="en-US" sz="2800" dirty="0">
                <a:latin typeface="Sylfaen"/>
                <a:cs typeface="Sylfaen"/>
              </a:rPr>
              <a:t/>
            </a:r>
            <a:br>
              <a:rPr lang="en-US" sz="2800" dirty="0">
                <a:latin typeface="Sylfaen"/>
                <a:cs typeface="Sylfaen"/>
              </a:rPr>
            </a:br>
            <a:r>
              <a:rPr lang="en-US" sz="2800" dirty="0" smtClean="0">
                <a:latin typeface="Sylfaen"/>
                <a:cs typeface="Sylfaen"/>
              </a:rPr>
              <a:t>-</a:t>
            </a:r>
            <a:r>
              <a:rPr lang="fr-FR" sz="2800" b="1" i="1" dirty="0" err="1" smtClean="0">
                <a:latin typeface="Sylfaen"/>
                <a:cs typeface="Sylfaen"/>
              </a:rPr>
              <a:t>ფსიქოსოციალური</a:t>
            </a:r>
            <a:r>
              <a:rPr lang="fr-FR" sz="2800" b="1" i="1" dirty="0" smtClean="0">
                <a:latin typeface="Sylfaen"/>
                <a:cs typeface="Sylfaen"/>
              </a:rPr>
              <a:t> </a:t>
            </a:r>
            <a:r>
              <a:rPr lang="fr-FR" sz="2800" b="1" i="1" dirty="0" err="1">
                <a:latin typeface="Sylfaen"/>
                <a:cs typeface="Sylfaen"/>
              </a:rPr>
              <a:t>რეაბილიტაცია</a:t>
            </a:r>
            <a:r>
              <a:rPr lang="fr-FR" sz="2800" b="1" i="1" dirty="0">
                <a:latin typeface="Sylfaen"/>
                <a:cs typeface="Sylfaen"/>
              </a:rPr>
              <a:t> </a:t>
            </a:r>
            <a:r>
              <a:rPr lang="fr-FR" sz="2800" dirty="0">
                <a:latin typeface="Sylfaen"/>
                <a:cs typeface="Sylfaen"/>
              </a:rPr>
              <a:t>(</a:t>
            </a:r>
            <a:r>
              <a:rPr lang="fr-FR" sz="2800" b="1" i="1" dirty="0">
                <a:latin typeface="Sylfaen"/>
                <a:cs typeface="Sylfaen"/>
              </a:rPr>
              <a:t>Psychosocial </a:t>
            </a:r>
            <a:r>
              <a:rPr lang="fr-FR" sz="2800" b="1" i="1" dirty="0" err="1">
                <a:latin typeface="Sylfaen"/>
                <a:cs typeface="Sylfaen"/>
              </a:rPr>
              <a:t>Rehabilitation</a:t>
            </a:r>
            <a:r>
              <a:rPr lang="fr-FR" sz="2800" dirty="0">
                <a:latin typeface="Sylfaen"/>
                <a:cs typeface="Sylfaen"/>
              </a:rPr>
              <a:t>) </a:t>
            </a:r>
            <a:endParaRPr lang="en-US" sz="2800" dirty="0"/>
          </a:p>
        </p:txBody>
      </p:sp>
      <p:sp>
        <p:nvSpPr>
          <p:cNvPr id="3" name="Content Placeholder 2"/>
          <p:cNvSpPr>
            <a:spLocks noGrp="1"/>
          </p:cNvSpPr>
          <p:nvPr>
            <p:ph idx="1"/>
          </p:nvPr>
        </p:nvSpPr>
        <p:spPr/>
        <p:txBody>
          <a:bodyPr>
            <a:normAutofit lnSpcReduction="10000"/>
          </a:bodyPr>
          <a:lstStyle/>
          <a:p>
            <a:pPr marL="68580" indent="0">
              <a:buNone/>
            </a:pPr>
            <a:r>
              <a:rPr lang="fr-FR" dirty="0" err="1" smtClean="0">
                <a:latin typeface="Sylfaen"/>
                <a:cs typeface="Sylfaen"/>
              </a:rPr>
              <a:t>ჩარევის</a:t>
            </a:r>
            <a:r>
              <a:rPr lang="fr-FR" dirty="0" smtClean="0">
                <a:latin typeface="Sylfaen"/>
                <a:cs typeface="Sylfaen"/>
              </a:rPr>
              <a:t> </a:t>
            </a:r>
            <a:r>
              <a:rPr lang="fr-FR" dirty="0" err="1">
                <a:latin typeface="Sylfaen"/>
                <a:cs typeface="Sylfaen"/>
              </a:rPr>
              <a:t>ის</a:t>
            </a:r>
            <a:r>
              <a:rPr lang="fr-FR" dirty="0">
                <a:latin typeface="Sylfaen"/>
                <a:cs typeface="Sylfaen"/>
              </a:rPr>
              <a:t> </a:t>
            </a:r>
            <a:r>
              <a:rPr lang="fr-FR" dirty="0" err="1">
                <a:latin typeface="Sylfaen"/>
                <a:cs typeface="Sylfaen"/>
              </a:rPr>
              <a:t>ფორმაა</a:t>
            </a:r>
            <a:r>
              <a:rPr lang="fr-FR" dirty="0">
                <a:latin typeface="Sylfaen"/>
                <a:cs typeface="Sylfaen"/>
              </a:rPr>
              <a:t>, </a:t>
            </a:r>
            <a:r>
              <a:rPr lang="fr-FR" dirty="0" err="1">
                <a:latin typeface="Sylfaen"/>
                <a:cs typeface="Sylfaen"/>
              </a:rPr>
              <a:t>რომელიც</a:t>
            </a:r>
            <a:r>
              <a:rPr lang="fr-FR" dirty="0">
                <a:latin typeface="Sylfaen"/>
                <a:cs typeface="Sylfaen"/>
              </a:rPr>
              <a:t> </a:t>
            </a:r>
            <a:r>
              <a:rPr lang="fr-FR" dirty="0" err="1">
                <a:latin typeface="Sylfaen"/>
                <a:cs typeface="Sylfaen"/>
              </a:rPr>
              <a:t>გულისხმობს</a:t>
            </a:r>
            <a:r>
              <a:rPr lang="fr-FR" dirty="0">
                <a:latin typeface="Sylfaen"/>
                <a:cs typeface="Sylfaen"/>
              </a:rPr>
              <a:t> </a:t>
            </a:r>
            <a:r>
              <a:rPr lang="fr-FR" dirty="0" err="1">
                <a:latin typeface="Sylfaen"/>
                <a:cs typeface="Sylfaen"/>
              </a:rPr>
              <a:t>ინდივიდის</a:t>
            </a:r>
            <a:r>
              <a:rPr lang="fr-FR" dirty="0">
                <a:latin typeface="Sylfaen"/>
                <a:cs typeface="Sylfaen"/>
              </a:rPr>
              <a:t>, </a:t>
            </a:r>
            <a:r>
              <a:rPr lang="fr-FR" dirty="0" err="1">
                <a:latin typeface="Sylfaen"/>
                <a:cs typeface="Sylfaen"/>
              </a:rPr>
              <a:t>ოჯახის</a:t>
            </a:r>
            <a:r>
              <a:rPr lang="fr-FR" dirty="0">
                <a:latin typeface="Sylfaen"/>
                <a:cs typeface="Sylfaen"/>
              </a:rPr>
              <a:t>, </a:t>
            </a:r>
            <a:r>
              <a:rPr lang="fr-FR" dirty="0" err="1">
                <a:latin typeface="Sylfaen"/>
                <a:cs typeface="Sylfaen"/>
              </a:rPr>
              <a:t>თემის</a:t>
            </a:r>
            <a:r>
              <a:rPr lang="fr-FR" dirty="0">
                <a:latin typeface="Sylfaen"/>
                <a:cs typeface="Sylfaen"/>
              </a:rPr>
              <a:t> – </a:t>
            </a:r>
            <a:r>
              <a:rPr lang="fr-FR" dirty="0" err="1">
                <a:latin typeface="Sylfaen"/>
                <a:cs typeface="Sylfaen"/>
              </a:rPr>
              <a:t>პიროვნული</a:t>
            </a:r>
            <a:r>
              <a:rPr lang="fr-FR" dirty="0">
                <a:latin typeface="Sylfaen"/>
                <a:cs typeface="Sylfaen"/>
              </a:rPr>
              <a:t> </a:t>
            </a:r>
            <a:r>
              <a:rPr lang="fr-FR" dirty="0" err="1">
                <a:latin typeface="Sylfaen"/>
                <a:cs typeface="Sylfaen"/>
              </a:rPr>
              <a:t>და</a:t>
            </a:r>
            <a:r>
              <a:rPr lang="fr-FR" dirty="0">
                <a:latin typeface="Sylfaen"/>
                <a:cs typeface="Sylfaen"/>
              </a:rPr>
              <a:t> </a:t>
            </a:r>
            <a:r>
              <a:rPr lang="fr-FR" dirty="0" err="1">
                <a:latin typeface="Sylfaen"/>
                <a:cs typeface="Sylfaen"/>
              </a:rPr>
              <a:t>უშუალო</a:t>
            </a:r>
            <a:r>
              <a:rPr lang="fr-FR" dirty="0">
                <a:latin typeface="Sylfaen"/>
                <a:cs typeface="Sylfaen"/>
              </a:rPr>
              <a:t> </a:t>
            </a:r>
            <a:r>
              <a:rPr lang="fr-FR" dirty="0" err="1">
                <a:latin typeface="Sylfaen"/>
                <a:cs typeface="Sylfaen"/>
              </a:rPr>
              <a:t>გარემოს</a:t>
            </a:r>
            <a:r>
              <a:rPr lang="fr-FR" dirty="0">
                <a:latin typeface="Sylfaen"/>
                <a:cs typeface="Sylfaen"/>
              </a:rPr>
              <a:t> </a:t>
            </a:r>
            <a:r>
              <a:rPr lang="fr-FR" dirty="0" err="1">
                <a:latin typeface="Sylfaen"/>
                <a:cs typeface="Sylfaen"/>
              </a:rPr>
              <a:t>რესურსების</a:t>
            </a:r>
            <a:r>
              <a:rPr lang="fr-FR" dirty="0">
                <a:latin typeface="Sylfaen"/>
                <a:cs typeface="Sylfaen"/>
              </a:rPr>
              <a:t> </a:t>
            </a:r>
            <a:r>
              <a:rPr lang="fr-FR" dirty="0" err="1">
                <a:latin typeface="Sylfaen"/>
                <a:cs typeface="Sylfaen"/>
              </a:rPr>
              <a:t>გაძლიერებას</a:t>
            </a:r>
            <a:r>
              <a:rPr lang="fr-FR" dirty="0">
                <a:latin typeface="Sylfaen"/>
                <a:cs typeface="Sylfaen"/>
              </a:rPr>
              <a:t>/</a:t>
            </a:r>
            <a:r>
              <a:rPr lang="fr-FR" dirty="0" err="1">
                <a:latin typeface="Sylfaen"/>
                <a:cs typeface="Sylfaen"/>
              </a:rPr>
              <a:t>განვითარებას</a:t>
            </a:r>
            <a:r>
              <a:rPr lang="fr-FR" dirty="0">
                <a:latin typeface="Sylfaen"/>
                <a:cs typeface="Sylfaen"/>
              </a:rPr>
              <a:t>, </a:t>
            </a:r>
            <a:r>
              <a:rPr lang="fr-FR" dirty="0" err="1">
                <a:latin typeface="Sylfaen"/>
                <a:cs typeface="Sylfaen"/>
              </a:rPr>
              <a:t>რაც</a:t>
            </a:r>
            <a:r>
              <a:rPr lang="fr-FR" dirty="0">
                <a:latin typeface="Sylfaen"/>
                <a:cs typeface="Sylfaen"/>
              </a:rPr>
              <a:t> </a:t>
            </a:r>
            <a:r>
              <a:rPr lang="fr-FR" dirty="0" err="1">
                <a:latin typeface="Sylfaen"/>
                <a:cs typeface="Sylfaen"/>
              </a:rPr>
              <a:t>ხელს</a:t>
            </a:r>
            <a:r>
              <a:rPr lang="fr-FR" dirty="0">
                <a:latin typeface="Sylfaen"/>
                <a:cs typeface="Sylfaen"/>
              </a:rPr>
              <a:t> </a:t>
            </a:r>
            <a:r>
              <a:rPr lang="fr-FR" dirty="0" err="1">
                <a:latin typeface="Sylfaen"/>
                <a:cs typeface="Sylfaen"/>
              </a:rPr>
              <a:t>უწყობს</a:t>
            </a:r>
            <a:r>
              <a:rPr lang="fr-FR" dirty="0">
                <a:latin typeface="Sylfaen"/>
                <a:cs typeface="Sylfaen"/>
              </a:rPr>
              <a:t> </a:t>
            </a:r>
            <a:r>
              <a:rPr lang="fr-FR" dirty="0" err="1">
                <a:latin typeface="Sylfaen"/>
                <a:cs typeface="Sylfaen"/>
              </a:rPr>
              <a:t>ბუნებრივი</a:t>
            </a:r>
            <a:r>
              <a:rPr lang="fr-FR" dirty="0">
                <a:latin typeface="Sylfaen"/>
                <a:cs typeface="Sylfaen"/>
              </a:rPr>
              <a:t> </a:t>
            </a:r>
            <a:r>
              <a:rPr lang="fr-FR" dirty="0" err="1">
                <a:latin typeface="Sylfaen"/>
                <a:cs typeface="Sylfaen"/>
              </a:rPr>
              <a:t>აღდგენის</a:t>
            </a:r>
            <a:r>
              <a:rPr lang="fr-FR" dirty="0">
                <a:latin typeface="Sylfaen"/>
                <a:cs typeface="Sylfaen"/>
              </a:rPr>
              <a:t> </a:t>
            </a:r>
            <a:r>
              <a:rPr lang="fr-FR" dirty="0" err="1" smtClean="0">
                <a:latin typeface="Sylfaen"/>
                <a:cs typeface="Sylfaen"/>
              </a:rPr>
              <a:t>პრ</a:t>
            </a:r>
            <a:endParaRPr lang="fr-FR" dirty="0" smtClean="0">
              <a:latin typeface="Sylfaen"/>
              <a:cs typeface="Sylfaen"/>
            </a:endParaRPr>
          </a:p>
          <a:p>
            <a:pPr marL="68580" indent="0">
              <a:buNone/>
            </a:pPr>
            <a:r>
              <a:rPr lang="fr-FR" dirty="0" err="1" smtClean="0">
                <a:latin typeface="Sylfaen"/>
                <a:cs typeface="Sylfaen"/>
              </a:rPr>
              <a:t>ოცესების</a:t>
            </a:r>
            <a:r>
              <a:rPr lang="fr-FR" dirty="0" smtClean="0">
                <a:latin typeface="Sylfaen"/>
                <a:cs typeface="Sylfaen"/>
              </a:rPr>
              <a:t> </a:t>
            </a:r>
            <a:r>
              <a:rPr lang="fr-FR" dirty="0" err="1">
                <a:latin typeface="Sylfaen"/>
                <a:cs typeface="Sylfaen"/>
              </a:rPr>
              <a:t>აქტივაციას</a:t>
            </a:r>
            <a:r>
              <a:rPr lang="fr-FR" dirty="0">
                <a:latin typeface="Sylfaen"/>
                <a:cs typeface="Sylfaen"/>
              </a:rPr>
              <a:t> </a:t>
            </a:r>
            <a:r>
              <a:rPr lang="fr-FR" dirty="0" err="1">
                <a:latin typeface="Sylfaen"/>
                <a:cs typeface="Sylfaen"/>
              </a:rPr>
              <a:t>და</a:t>
            </a:r>
            <a:r>
              <a:rPr lang="fr-FR" dirty="0">
                <a:latin typeface="Sylfaen"/>
                <a:cs typeface="Sylfaen"/>
              </a:rPr>
              <a:t> </a:t>
            </a:r>
            <a:r>
              <a:rPr lang="fr-FR" dirty="0" err="1">
                <a:latin typeface="Sylfaen"/>
                <a:cs typeface="Sylfaen"/>
              </a:rPr>
              <a:t>ტრავმის</a:t>
            </a:r>
            <a:r>
              <a:rPr lang="fr-FR" dirty="0">
                <a:latin typeface="Sylfaen"/>
                <a:cs typeface="Sylfaen"/>
              </a:rPr>
              <a:t> </a:t>
            </a:r>
            <a:r>
              <a:rPr lang="fr-FR" dirty="0" err="1">
                <a:latin typeface="Sylfaen"/>
                <a:cs typeface="Sylfaen"/>
              </a:rPr>
              <a:t>გადალახვას</a:t>
            </a:r>
            <a:r>
              <a:rPr lang="fr-FR" dirty="0">
                <a:latin typeface="Sylfaen"/>
                <a:cs typeface="Sylfaen"/>
              </a:rPr>
              <a:t>. </a:t>
            </a:r>
            <a:r>
              <a:rPr lang="fr-FR" dirty="0" err="1">
                <a:latin typeface="Sylfaen"/>
                <a:cs typeface="Sylfaen"/>
              </a:rPr>
              <a:t>ჩარევის</a:t>
            </a:r>
            <a:r>
              <a:rPr lang="fr-FR" dirty="0">
                <a:latin typeface="Sylfaen"/>
                <a:cs typeface="Sylfaen"/>
              </a:rPr>
              <a:t> </a:t>
            </a:r>
            <a:r>
              <a:rPr lang="fr-FR" dirty="0" err="1">
                <a:latin typeface="Sylfaen"/>
                <a:cs typeface="Sylfaen"/>
              </a:rPr>
              <a:t>ამოცანაა</a:t>
            </a:r>
            <a:r>
              <a:rPr lang="fr-FR" dirty="0">
                <a:latin typeface="Sylfaen"/>
                <a:cs typeface="Sylfaen"/>
              </a:rPr>
              <a:t> </a:t>
            </a:r>
            <a:r>
              <a:rPr lang="fr-FR" dirty="0" err="1">
                <a:latin typeface="Sylfaen"/>
                <a:cs typeface="Sylfaen"/>
              </a:rPr>
              <a:t>ინდივიდმა</a:t>
            </a:r>
            <a:r>
              <a:rPr lang="fr-FR" dirty="0">
                <a:latin typeface="Sylfaen"/>
                <a:cs typeface="Sylfaen"/>
              </a:rPr>
              <a:t>, </a:t>
            </a:r>
            <a:r>
              <a:rPr lang="fr-FR" dirty="0" err="1">
                <a:latin typeface="Sylfaen"/>
                <a:cs typeface="Sylfaen"/>
              </a:rPr>
              <a:t>ოჯახმა</a:t>
            </a:r>
            <a:r>
              <a:rPr lang="fr-FR" dirty="0">
                <a:latin typeface="Sylfaen"/>
                <a:cs typeface="Sylfaen"/>
              </a:rPr>
              <a:t> </a:t>
            </a:r>
            <a:r>
              <a:rPr lang="fr-FR" dirty="0" err="1">
                <a:latin typeface="Sylfaen"/>
                <a:cs typeface="Sylfaen"/>
              </a:rPr>
              <a:t>და</a:t>
            </a:r>
            <a:r>
              <a:rPr lang="fr-FR" dirty="0">
                <a:latin typeface="Sylfaen"/>
                <a:cs typeface="Sylfaen"/>
              </a:rPr>
              <a:t> </a:t>
            </a:r>
            <a:r>
              <a:rPr lang="fr-FR" dirty="0" err="1">
                <a:latin typeface="Sylfaen"/>
                <a:cs typeface="Sylfaen"/>
              </a:rPr>
              <a:t>თემმა</a:t>
            </a:r>
            <a:r>
              <a:rPr lang="fr-FR" dirty="0">
                <a:latin typeface="Sylfaen"/>
                <a:cs typeface="Sylfaen"/>
              </a:rPr>
              <a:t> </a:t>
            </a:r>
            <a:r>
              <a:rPr lang="fr-FR" dirty="0" err="1">
                <a:latin typeface="Sylfaen"/>
                <a:cs typeface="Sylfaen"/>
              </a:rPr>
              <a:t>აღიდგინოს</a:t>
            </a:r>
            <a:r>
              <a:rPr lang="fr-FR" dirty="0">
                <a:latin typeface="Sylfaen"/>
                <a:cs typeface="Sylfaen"/>
              </a:rPr>
              <a:t> </a:t>
            </a:r>
            <a:r>
              <a:rPr lang="fr-FR" dirty="0" err="1">
                <a:latin typeface="Sylfaen"/>
                <a:cs typeface="Sylfaen"/>
              </a:rPr>
              <a:t>ფსიქოსოციალური</a:t>
            </a:r>
            <a:r>
              <a:rPr lang="fr-FR" dirty="0">
                <a:latin typeface="Sylfaen"/>
                <a:cs typeface="Sylfaen"/>
              </a:rPr>
              <a:t> </a:t>
            </a:r>
            <a:r>
              <a:rPr lang="fr-FR" dirty="0" err="1">
                <a:latin typeface="Sylfaen"/>
                <a:cs typeface="Sylfaen"/>
              </a:rPr>
              <a:t>ფუნქციონირება</a:t>
            </a:r>
            <a:r>
              <a:rPr lang="fr-FR" dirty="0">
                <a:latin typeface="Sylfaen"/>
                <a:cs typeface="Sylfaen"/>
              </a:rPr>
              <a:t>, </a:t>
            </a:r>
            <a:r>
              <a:rPr lang="fr-FR" dirty="0" err="1">
                <a:latin typeface="Sylfaen"/>
                <a:cs typeface="Sylfaen"/>
              </a:rPr>
              <a:t>დაიბრუნოს</a:t>
            </a:r>
            <a:r>
              <a:rPr lang="fr-FR" dirty="0">
                <a:latin typeface="Sylfaen"/>
                <a:cs typeface="Sylfaen"/>
              </a:rPr>
              <a:t> </a:t>
            </a:r>
            <a:r>
              <a:rPr lang="fr-FR" dirty="0" err="1">
                <a:latin typeface="Sylfaen"/>
                <a:cs typeface="Sylfaen"/>
              </a:rPr>
              <a:t>საზოგადოების</a:t>
            </a:r>
            <a:r>
              <a:rPr lang="fr-FR" dirty="0">
                <a:latin typeface="Sylfaen"/>
                <a:cs typeface="Sylfaen"/>
              </a:rPr>
              <a:t> </a:t>
            </a:r>
            <a:r>
              <a:rPr lang="fr-FR" dirty="0" err="1">
                <a:latin typeface="Sylfaen"/>
                <a:cs typeface="Sylfaen"/>
              </a:rPr>
              <a:t>სრულფასოვანი</a:t>
            </a:r>
            <a:r>
              <a:rPr lang="fr-FR" dirty="0">
                <a:latin typeface="Sylfaen"/>
                <a:cs typeface="Sylfaen"/>
              </a:rPr>
              <a:t> </a:t>
            </a:r>
            <a:r>
              <a:rPr lang="fr-FR" dirty="0" err="1">
                <a:latin typeface="Sylfaen"/>
                <a:cs typeface="Sylfaen"/>
              </a:rPr>
              <a:t>წევრის</a:t>
            </a:r>
            <a:r>
              <a:rPr lang="fr-FR" dirty="0">
                <a:latin typeface="Sylfaen"/>
                <a:cs typeface="Sylfaen"/>
              </a:rPr>
              <a:t>/</a:t>
            </a:r>
            <a:r>
              <a:rPr lang="fr-FR" dirty="0" err="1">
                <a:latin typeface="Sylfaen"/>
                <a:cs typeface="Sylfaen"/>
              </a:rPr>
              <a:t>წევრების</a:t>
            </a:r>
            <a:r>
              <a:rPr lang="fr-FR" dirty="0">
                <a:latin typeface="Sylfaen"/>
                <a:cs typeface="Sylfaen"/>
              </a:rPr>
              <a:t> </a:t>
            </a:r>
            <a:r>
              <a:rPr lang="fr-FR" dirty="0" err="1">
                <a:latin typeface="Sylfaen"/>
                <a:cs typeface="Sylfaen"/>
              </a:rPr>
              <a:t>სტატუსი</a:t>
            </a:r>
            <a:r>
              <a:rPr lang="fr-FR" dirty="0">
                <a:latin typeface="Sylfaen"/>
                <a:cs typeface="Sylfaen"/>
              </a:rPr>
              <a:t>. </a:t>
            </a:r>
            <a:endParaRPr lang="fr-FR" dirty="0">
              <a:latin typeface="Sylfaen"/>
              <a:cs typeface="Sylfaen"/>
            </a:endParaRPr>
          </a:p>
          <a:p>
            <a:endParaRPr lang="en-US" dirty="0"/>
          </a:p>
        </p:txBody>
      </p:sp>
    </p:spTree>
    <p:extLst>
      <p:ext uri="{BB962C8B-B14F-4D97-AF65-F5344CB8AC3E}">
        <p14:creationId xmlns:p14="http://schemas.microsoft.com/office/powerpoint/2010/main" val="268838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latin typeface="Sylfaen"/>
                <a:cs typeface="Sylfaen"/>
              </a:rPr>
              <a:t>ფსიქოსოციალური</a:t>
            </a:r>
            <a:r>
              <a:rPr lang="en-US" sz="2800" dirty="0">
                <a:latin typeface="Sylfaen"/>
                <a:cs typeface="Sylfaen"/>
              </a:rPr>
              <a:t> </a:t>
            </a:r>
            <a:r>
              <a:rPr lang="en-US" sz="2800" dirty="0" err="1">
                <a:latin typeface="Sylfaen"/>
                <a:cs typeface="Sylfaen"/>
              </a:rPr>
              <a:t>რეაბილიტაცია</a:t>
            </a:r>
            <a:r>
              <a:rPr lang="en-US" sz="2800" dirty="0">
                <a:latin typeface="Sylfaen"/>
                <a:cs typeface="Sylfaen"/>
              </a:rPr>
              <a:t> </a:t>
            </a:r>
            <a:r>
              <a:rPr lang="en-US" sz="2800" dirty="0" err="1" smtClean="0">
                <a:latin typeface="Sylfaen"/>
                <a:cs typeface="Sylfaen"/>
              </a:rPr>
              <a:t>ჩარევის</a:t>
            </a:r>
            <a:r>
              <a:rPr lang="en-US" sz="2800" dirty="0" smtClean="0">
                <a:latin typeface="Sylfaen"/>
                <a:cs typeface="Sylfaen"/>
              </a:rPr>
              <a:t> </a:t>
            </a:r>
            <a:r>
              <a:rPr lang="en-US" sz="2800" dirty="0" err="1" smtClean="0">
                <a:latin typeface="Sylfaen"/>
                <a:cs typeface="Sylfaen"/>
              </a:rPr>
              <a:t>მეთოდები</a:t>
            </a:r>
            <a:r>
              <a:rPr lang="en-US" sz="2800" dirty="0">
                <a:latin typeface="Sylfaen"/>
                <a:cs typeface="Sylfaen"/>
              </a:rPr>
              <a:t>:</a:t>
            </a:r>
            <a:endParaRPr lang="en-US" sz="2800" dirty="0"/>
          </a:p>
        </p:txBody>
      </p:sp>
      <p:sp>
        <p:nvSpPr>
          <p:cNvPr id="3" name="Content Placeholder 2"/>
          <p:cNvSpPr>
            <a:spLocks noGrp="1"/>
          </p:cNvSpPr>
          <p:nvPr>
            <p:ph idx="1"/>
          </p:nvPr>
        </p:nvSpPr>
        <p:spPr/>
        <p:txBody>
          <a:bodyPr>
            <a:normAutofit fontScale="25000" lnSpcReduction="20000"/>
          </a:bodyPr>
          <a:lstStyle/>
          <a:p>
            <a:r>
              <a:rPr lang="en-US" sz="7400" dirty="0" err="1" smtClean="0">
                <a:latin typeface="Sylfaen"/>
                <a:cs typeface="Sylfaen"/>
              </a:rPr>
              <a:t>ფსიქოგანათლება</a:t>
            </a:r>
            <a:r>
              <a:rPr lang="en-US" sz="7400" dirty="0" smtClean="0">
                <a:latin typeface="Sylfaen"/>
                <a:cs typeface="Sylfaen"/>
              </a:rPr>
              <a:t> </a:t>
            </a:r>
            <a:endParaRPr lang="en-US" sz="7400" dirty="0">
              <a:latin typeface="Sylfaen"/>
              <a:cs typeface="Sylfaen"/>
            </a:endParaRPr>
          </a:p>
          <a:p>
            <a:r>
              <a:rPr lang="en-US" sz="7400" dirty="0" err="1">
                <a:latin typeface="Sylfaen"/>
                <a:cs typeface="Sylfaen"/>
              </a:rPr>
              <a:t>დამოუკიდებელი</a:t>
            </a:r>
            <a:r>
              <a:rPr lang="en-US" sz="7400" dirty="0">
                <a:latin typeface="Sylfaen"/>
                <a:cs typeface="Sylfaen"/>
              </a:rPr>
              <a:t> </a:t>
            </a:r>
            <a:r>
              <a:rPr lang="en-US" sz="7400" dirty="0" err="1">
                <a:latin typeface="Sylfaen"/>
                <a:cs typeface="Sylfaen"/>
              </a:rPr>
              <a:t>ცხოვრების</a:t>
            </a:r>
            <a:r>
              <a:rPr lang="en-US" sz="7400" dirty="0">
                <a:latin typeface="Sylfaen"/>
                <a:cs typeface="Sylfaen"/>
              </a:rPr>
              <a:t> </a:t>
            </a:r>
            <a:r>
              <a:rPr lang="en-US" sz="7400" dirty="0" err="1">
                <a:latin typeface="Sylfaen"/>
                <a:cs typeface="Sylfaen"/>
              </a:rPr>
              <a:t>უნარების</a:t>
            </a:r>
            <a:r>
              <a:rPr lang="en-US" sz="7400" dirty="0">
                <a:latin typeface="Sylfaen"/>
                <a:cs typeface="Sylfaen"/>
              </a:rPr>
              <a:t> </a:t>
            </a:r>
            <a:r>
              <a:rPr lang="en-US" sz="7400" dirty="0" err="1">
                <a:latin typeface="Sylfaen"/>
                <a:cs typeface="Sylfaen"/>
              </a:rPr>
              <a:t>განვითარება</a:t>
            </a:r>
            <a:r>
              <a:rPr lang="en-US" sz="7400" dirty="0">
                <a:latin typeface="Sylfaen"/>
                <a:cs typeface="Sylfaen"/>
              </a:rPr>
              <a:t> </a:t>
            </a:r>
          </a:p>
          <a:p>
            <a:r>
              <a:rPr lang="en-US" sz="7400" dirty="0" err="1">
                <a:latin typeface="Sylfaen"/>
                <a:cs typeface="Sylfaen"/>
              </a:rPr>
              <a:t>ჯანმრთელობის</a:t>
            </a:r>
            <a:r>
              <a:rPr lang="en-US" sz="7400" dirty="0">
                <a:latin typeface="Sylfaen"/>
                <a:cs typeface="Sylfaen"/>
              </a:rPr>
              <a:t> </a:t>
            </a:r>
            <a:r>
              <a:rPr lang="en-US" sz="7400" dirty="0" err="1">
                <a:latin typeface="Sylfaen"/>
                <a:cs typeface="Sylfaen"/>
              </a:rPr>
              <a:t>შენარჩუნებისა</a:t>
            </a:r>
            <a:r>
              <a:rPr lang="en-US" sz="7400" dirty="0">
                <a:latin typeface="Sylfaen"/>
                <a:cs typeface="Sylfaen"/>
              </a:rPr>
              <a:t> </a:t>
            </a:r>
            <a:r>
              <a:rPr lang="en-US" sz="7400" dirty="0" err="1">
                <a:latin typeface="Sylfaen"/>
                <a:cs typeface="Sylfaen"/>
              </a:rPr>
              <a:t>და</a:t>
            </a:r>
            <a:r>
              <a:rPr lang="en-US" sz="7400" dirty="0">
                <a:latin typeface="Sylfaen"/>
                <a:cs typeface="Sylfaen"/>
              </a:rPr>
              <a:t> </a:t>
            </a:r>
            <a:r>
              <a:rPr lang="en-US" sz="7400" dirty="0" err="1">
                <a:latin typeface="Sylfaen"/>
                <a:cs typeface="Sylfaen"/>
              </a:rPr>
              <a:t>გაუმჯობესებისკენ</a:t>
            </a:r>
            <a:r>
              <a:rPr lang="en-US" sz="7400" dirty="0">
                <a:latin typeface="Sylfaen"/>
                <a:cs typeface="Sylfaen"/>
              </a:rPr>
              <a:t> </a:t>
            </a:r>
            <a:r>
              <a:rPr lang="en-US" sz="7400" dirty="0" err="1">
                <a:latin typeface="Sylfaen"/>
                <a:cs typeface="Sylfaen"/>
              </a:rPr>
              <a:t>მიმართული</a:t>
            </a:r>
            <a:r>
              <a:rPr lang="en-US" sz="7400" dirty="0">
                <a:latin typeface="Sylfaen"/>
                <a:cs typeface="Sylfaen"/>
              </a:rPr>
              <a:t> </a:t>
            </a:r>
            <a:r>
              <a:rPr lang="en-US" sz="7400" dirty="0" err="1" smtClean="0">
                <a:latin typeface="Sylfaen"/>
                <a:cs typeface="Sylfaen"/>
              </a:rPr>
              <a:t>უნარ</a:t>
            </a:r>
            <a:r>
              <a:rPr lang="en-US" sz="7400" dirty="0" err="1">
                <a:latin typeface="Sylfaen"/>
                <a:cs typeface="Sylfaen"/>
              </a:rPr>
              <a:t>-ჩვევების</a:t>
            </a:r>
            <a:r>
              <a:rPr lang="en-US" sz="7400" dirty="0">
                <a:latin typeface="Sylfaen"/>
                <a:cs typeface="Sylfaen"/>
              </a:rPr>
              <a:t> </a:t>
            </a:r>
            <a:r>
              <a:rPr lang="en-US" sz="7400" dirty="0" err="1">
                <a:latin typeface="Sylfaen"/>
                <a:cs typeface="Sylfaen"/>
              </a:rPr>
              <a:t>განვითარება</a:t>
            </a:r>
            <a:r>
              <a:rPr lang="en-US" sz="7400" dirty="0">
                <a:latin typeface="Sylfaen"/>
                <a:cs typeface="Sylfaen"/>
              </a:rPr>
              <a:t> </a:t>
            </a:r>
          </a:p>
          <a:p>
            <a:r>
              <a:rPr lang="en-US" sz="7400" dirty="0" err="1">
                <a:latin typeface="Sylfaen"/>
                <a:cs typeface="Sylfaen"/>
              </a:rPr>
              <a:t>მინიმალური</a:t>
            </a:r>
            <a:r>
              <a:rPr lang="en-US" sz="7400" dirty="0">
                <a:latin typeface="Sylfaen"/>
                <a:cs typeface="Sylfaen"/>
              </a:rPr>
              <a:t> </a:t>
            </a:r>
            <a:r>
              <a:rPr lang="en-US" sz="7400" dirty="0" err="1">
                <a:latin typeface="Sylfaen"/>
                <a:cs typeface="Sylfaen"/>
              </a:rPr>
              <a:t>საყოფაცხოვრებო</a:t>
            </a:r>
            <a:r>
              <a:rPr lang="en-US" sz="7400" dirty="0">
                <a:latin typeface="Sylfaen"/>
                <a:cs typeface="Sylfaen"/>
              </a:rPr>
              <a:t> </a:t>
            </a:r>
            <a:r>
              <a:rPr lang="en-US" sz="7400" dirty="0" err="1">
                <a:latin typeface="Sylfaen"/>
                <a:cs typeface="Sylfaen"/>
              </a:rPr>
              <a:t>პირობების</a:t>
            </a:r>
            <a:r>
              <a:rPr lang="en-US" sz="7400" dirty="0">
                <a:latin typeface="Sylfaen"/>
                <a:cs typeface="Sylfaen"/>
              </a:rPr>
              <a:t> </a:t>
            </a:r>
            <a:r>
              <a:rPr lang="en-US" sz="7400" dirty="0" err="1">
                <a:latin typeface="Sylfaen"/>
                <a:cs typeface="Sylfaen"/>
              </a:rPr>
              <a:t>უზრუნველყოფა</a:t>
            </a:r>
            <a:r>
              <a:rPr lang="en-US" sz="7400" dirty="0">
                <a:latin typeface="Sylfaen"/>
                <a:cs typeface="Sylfaen"/>
              </a:rPr>
              <a:t> </a:t>
            </a:r>
          </a:p>
          <a:p>
            <a:r>
              <a:rPr lang="en-US" sz="7400" dirty="0" err="1">
                <a:latin typeface="Sylfaen"/>
                <a:cs typeface="Sylfaen"/>
              </a:rPr>
              <a:t>ურთიერთობების</a:t>
            </a:r>
            <a:r>
              <a:rPr lang="en-US" sz="7400" dirty="0">
                <a:latin typeface="Sylfaen"/>
                <a:cs typeface="Sylfaen"/>
              </a:rPr>
              <a:t> (</a:t>
            </a:r>
            <a:r>
              <a:rPr lang="en-US" sz="7400" dirty="0" err="1">
                <a:latin typeface="Sylfaen"/>
                <a:cs typeface="Sylfaen"/>
              </a:rPr>
              <a:t>ოჯახი</a:t>
            </a:r>
            <a:r>
              <a:rPr lang="en-US" sz="7400" dirty="0">
                <a:latin typeface="Sylfaen"/>
                <a:cs typeface="Sylfaen"/>
              </a:rPr>
              <a:t>, </a:t>
            </a:r>
            <a:r>
              <a:rPr lang="en-US" sz="7400" dirty="0" err="1">
                <a:latin typeface="Sylfaen"/>
                <a:cs typeface="Sylfaen"/>
              </a:rPr>
              <a:t>სკოლა</a:t>
            </a:r>
            <a:r>
              <a:rPr lang="en-US" sz="7400" dirty="0">
                <a:latin typeface="Sylfaen"/>
                <a:cs typeface="Sylfaen"/>
              </a:rPr>
              <a:t>, </a:t>
            </a:r>
            <a:r>
              <a:rPr lang="en-US" sz="7400" dirty="0" err="1">
                <a:latin typeface="Sylfaen"/>
                <a:cs typeface="Sylfaen"/>
              </a:rPr>
              <a:t>სამსახური</a:t>
            </a:r>
            <a:r>
              <a:rPr lang="en-US" sz="7400" dirty="0">
                <a:latin typeface="Sylfaen"/>
                <a:cs typeface="Sylfaen"/>
              </a:rPr>
              <a:t>, </a:t>
            </a:r>
            <a:r>
              <a:rPr lang="en-US" sz="7400" dirty="0" err="1">
                <a:latin typeface="Sylfaen"/>
                <a:cs typeface="Sylfaen"/>
              </a:rPr>
              <a:t>მეგობრები</a:t>
            </a:r>
            <a:r>
              <a:rPr lang="en-US" sz="7400" dirty="0">
                <a:latin typeface="Sylfaen"/>
                <a:cs typeface="Sylfaen"/>
              </a:rPr>
              <a:t>) </a:t>
            </a:r>
            <a:r>
              <a:rPr lang="en-US" sz="7400" dirty="0" err="1">
                <a:latin typeface="Sylfaen"/>
                <a:cs typeface="Sylfaen"/>
              </a:rPr>
              <a:t>ტრენინგი</a:t>
            </a:r>
            <a:r>
              <a:rPr lang="en-US" sz="7400" dirty="0">
                <a:latin typeface="Sylfaen"/>
                <a:cs typeface="Sylfaen"/>
              </a:rPr>
              <a:t> </a:t>
            </a:r>
          </a:p>
          <a:p>
            <a:r>
              <a:rPr lang="en-US" sz="7400" dirty="0" err="1">
                <a:latin typeface="Sylfaen"/>
                <a:cs typeface="Sylfaen"/>
              </a:rPr>
              <a:t>სოციალურად</a:t>
            </a:r>
            <a:r>
              <a:rPr lang="en-US" sz="7400" dirty="0">
                <a:latin typeface="Sylfaen"/>
                <a:cs typeface="Sylfaen"/>
              </a:rPr>
              <a:t> </a:t>
            </a:r>
            <a:r>
              <a:rPr lang="en-US" sz="7400" dirty="0" err="1">
                <a:latin typeface="Sylfaen"/>
                <a:cs typeface="Sylfaen"/>
              </a:rPr>
              <a:t>სასარგებლო</a:t>
            </a:r>
            <a:r>
              <a:rPr lang="en-US" sz="7400" dirty="0">
                <a:latin typeface="Sylfaen"/>
                <a:cs typeface="Sylfaen"/>
              </a:rPr>
              <a:t> </a:t>
            </a:r>
            <a:r>
              <a:rPr lang="en-US" sz="7400" dirty="0" err="1">
                <a:latin typeface="Sylfaen"/>
                <a:cs typeface="Sylfaen"/>
              </a:rPr>
              <a:t>უნარ-ჩვევების</a:t>
            </a:r>
            <a:r>
              <a:rPr lang="en-US" sz="7400" dirty="0">
                <a:latin typeface="Sylfaen"/>
                <a:cs typeface="Sylfaen"/>
              </a:rPr>
              <a:t> (Social Skills) </a:t>
            </a:r>
            <a:r>
              <a:rPr lang="en-US" sz="7400" dirty="0" err="1" smtClean="0">
                <a:latin typeface="Sylfaen"/>
                <a:cs typeface="Sylfaen"/>
              </a:rPr>
              <a:t>განვითარება</a:t>
            </a:r>
            <a:r>
              <a:rPr lang="en-US" sz="7400" dirty="0" smtClean="0">
                <a:latin typeface="Sylfaen"/>
                <a:cs typeface="Sylfaen"/>
              </a:rPr>
              <a:t> </a:t>
            </a:r>
            <a:endParaRPr lang="en-US" sz="7400" dirty="0">
              <a:latin typeface="Sylfaen"/>
              <a:cs typeface="Sylfaen"/>
            </a:endParaRPr>
          </a:p>
          <a:p>
            <a:r>
              <a:rPr lang="en-US" sz="7400" dirty="0" err="1">
                <a:latin typeface="Sylfaen"/>
                <a:cs typeface="Sylfaen"/>
              </a:rPr>
              <a:t>პროფესიული</a:t>
            </a:r>
            <a:r>
              <a:rPr lang="en-US" sz="7400" dirty="0">
                <a:latin typeface="Sylfaen"/>
                <a:cs typeface="Sylfaen"/>
              </a:rPr>
              <a:t> </a:t>
            </a:r>
            <a:r>
              <a:rPr lang="en-US" sz="7400" dirty="0" err="1">
                <a:latin typeface="Sylfaen"/>
                <a:cs typeface="Sylfaen"/>
              </a:rPr>
              <a:t>მოთხოვნილებების</a:t>
            </a:r>
            <a:r>
              <a:rPr lang="en-US" sz="7400" dirty="0">
                <a:latin typeface="Sylfaen"/>
                <a:cs typeface="Sylfaen"/>
              </a:rPr>
              <a:t> </a:t>
            </a:r>
            <a:r>
              <a:rPr lang="en-US" sz="7400" dirty="0" err="1">
                <a:latin typeface="Sylfaen"/>
                <a:cs typeface="Sylfaen"/>
              </a:rPr>
              <a:t>დასაკმაყოფილებლად</a:t>
            </a:r>
            <a:r>
              <a:rPr lang="en-US" sz="7400" dirty="0">
                <a:latin typeface="Sylfaen"/>
                <a:cs typeface="Sylfaen"/>
              </a:rPr>
              <a:t> </a:t>
            </a:r>
            <a:r>
              <a:rPr lang="en-US" sz="7400" dirty="0" err="1">
                <a:latin typeface="Sylfaen"/>
                <a:cs typeface="Sylfaen"/>
              </a:rPr>
              <a:t>საჭირო</a:t>
            </a:r>
            <a:r>
              <a:rPr lang="en-US" sz="7400" dirty="0">
                <a:latin typeface="Sylfaen"/>
                <a:cs typeface="Sylfaen"/>
              </a:rPr>
              <a:t> </a:t>
            </a:r>
            <a:r>
              <a:rPr lang="en-US" sz="7400" dirty="0" err="1" smtClean="0">
                <a:latin typeface="Sylfaen"/>
                <a:cs typeface="Sylfaen"/>
              </a:rPr>
              <a:t>უნარების</a:t>
            </a:r>
            <a:r>
              <a:rPr lang="en-US" sz="7400" dirty="0" smtClean="0">
                <a:latin typeface="Sylfaen"/>
                <a:cs typeface="Sylfaen"/>
              </a:rPr>
              <a:t> </a:t>
            </a:r>
            <a:r>
              <a:rPr lang="en-US" sz="7400" dirty="0" err="1">
                <a:latin typeface="Sylfaen"/>
                <a:cs typeface="Sylfaen"/>
              </a:rPr>
              <a:t>ათვისება</a:t>
            </a:r>
            <a:r>
              <a:rPr lang="en-US" sz="7400" dirty="0">
                <a:latin typeface="Sylfaen"/>
                <a:cs typeface="Sylfaen"/>
              </a:rPr>
              <a:t> </a:t>
            </a:r>
            <a:r>
              <a:rPr lang="en-US" sz="7400" dirty="0" err="1">
                <a:latin typeface="Sylfaen"/>
                <a:cs typeface="Sylfaen"/>
              </a:rPr>
              <a:t>და</a:t>
            </a:r>
            <a:r>
              <a:rPr lang="en-US" sz="7400" dirty="0">
                <a:latin typeface="Sylfaen"/>
                <a:cs typeface="Sylfaen"/>
              </a:rPr>
              <a:t> </a:t>
            </a:r>
            <a:r>
              <a:rPr lang="en-US" sz="7400" dirty="0" err="1">
                <a:latin typeface="Sylfaen"/>
                <a:cs typeface="Sylfaen"/>
              </a:rPr>
              <a:t>განვითარება</a:t>
            </a:r>
            <a:r>
              <a:rPr lang="en-US" sz="7400" dirty="0">
                <a:latin typeface="Sylfaen"/>
                <a:cs typeface="Sylfaen"/>
              </a:rPr>
              <a:t> (Vocational Rehabilitation) </a:t>
            </a:r>
          </a:p>
          <a:p>
            <a:endParaRPr lang="en-US" dirty="0"/>
          </a:p>
        </p:txBody>
      </p:sp>
    </p:spTree>
    <p:extLst>
      <p:ext uri="{BB962C8B-B14F-4D97-AF65-F5344CB8AC3E}">
        <p14:creationId xmlns:p14="http://schemas.microsoft.com/office/powerpoint/2010/main" val="327921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29676"/>
            <a:ext cx="6777317" cy="4902953"/>
          </a:xfrm>
        </p:spPr>
        <p:txBody>
          <a:bodyPr>
            <a:normAutofit/>
          </a:bodyPr>
          <a:lstStyle/>
          <a:p>
            <a:pPr marL="68580" indent="0">
              <a:buNone/>
            </a:pPr>
            <a:r>
              <a:rPr lang="ru-RU" dirty="0" err="1">
                <a:latin typeface="Sylfaen"/>
                <a:cs typeface="Sylfaen"/>
              </a:rPr>
              <a:t>სარეაბილიტაციო</a:t>
            </a:r>
            <a:r>
              <a:rPr lang="ru-RU" dirty="0">
                <a:latin typeface="Sylfaen"/>
                <a:cs typeface="Sylfaen"/>
              </a:rPr>
              <a:t> </a:t>
            </a:r>
            <a:r>
              <a:rPr lang="ru-RU" dirty="0" err="1">
                <a:latin typeface="Sylfaen"/>
                <a:cs typeface="Sylfaen"/>
              </a:rPr>
              <a:t>ჩარევას</a:t>
            </a:r>
            <a:r>
              <a:rPr lang="ru-RU" dirty="0">
                <a:latin typeface="Sylfaen"/>
                <a:cs typeface="Sylfaen"/>
              </a:rPr>
              <a:t> </a:t>
            </a:r>
            <a:r>
              <a:rPr lang="ru-RU" dirty="0" err="1">
                <a:latin typeface="Sylfaen"/>
                <a:cs typeface="Sylfaen"/>
              </a:rPr>
              <a:t>უმეტესწილად</a:t>
            </a:r>
            <a:r>
              <a:rPr lang="ru-RU" dirty="0">
                <a:latin typeface="Sylfaen"/>
                <a:cs typeface="Sylfaen"/>
              </a:rPr>
              <a:t> </a:t>
            </a:r>
            <a:r>
              <a:rPr lang="ru-RU" dirty="0" err="1">
                <a:latin typeface="Sylfaen"/>
                <a:cs typeface="Sylfaen"/>
              </a:rPr>
              <a:t>ახორციელებს</a:t>
            </a:r>
            <a:r>
              <a:rPr lang="ru-RU" dirty="0">
                <a:latin typeface="Sylfaen"/>
                <a:cs typeface="Sylfaen"/>
              </a:rPr>
              <a:t> </a:t>
            </a:r>
            <a:r>
              <a:rPr lang="ru-RU" dirty="0" err="1" smtClean="0">
                <a:latin typeface="Sylfaen"/>
                <a:cs typeface="Sylfaen"/>
              </a:rPr>
              <a:t>მულტიდისციპლინარული</a:t>
            </a:r>
            <a:r>
              <a:rPr lang="ru-RU" dirty="0" smtClean="0">
                <a:latin typeface="Sylfaen"/>
                <a:cs typeface="Sylfaen"/>
              </a:rPr>
              <a:t> </a:t>
            </a:r>
            <a:r>
              <a:rPr lang="ru-RU" dirty="0" err="1" smtClean="0">
                <a:latin typeface="Sylfaen"/>
                <a:cs typeface="Sylfaen"/>
              </a:rPr>
              <a:t>გუნდი</a:t>
            </a:r>
            <a:r>
              <a:rPr lang="ru-RU" dirty="0" smtClean="0">
                <a:latin typeface="Sylfaen"/>
                <a:cs typeface="Sylfaen"/>
              </a:rPr>
              <a:t>:</a:t>
            </a:r>
          </a:p>
          <a:p>
            <a:r>
              <a:rPr lang="ru-RU" dirty="0" err="1" smtClean="0">
                <a:latin typeface="Sylfaen"/>
                <a:cs typeface="Sylfaen"/>
              </a:rPr>
              <a:t>ზოგადი</a:t>
            </a:r>
            <a:r>
              <a:rPr lang="ru-RU" dirty="0" smtClean="0">
                <a:latin typeface="Sylfaen"/>
                <a:cs typeface="Sylfaen"/>
              </a:rPr>
              <a:t> </a:t>
            </a:r>
            <a:r>
              <a:rPr lang="ru-RU" dirty="0" err="1">
                <a:latin typeface="Sylfaen"/>
                <a:cs typeface="Sylfaen"/>
              </a:rPr>
              <a:t>პროფილის</a:t>
            </a:r>
            <a:r>
              <a:rPr lang="ru-RU" dirty="0">
                <a:latin typeface="Sylfaen"/>
                <a:cs typeface="Sylfaen"/>
              </a:rPr>
              <a:t> </a:t>
            </a:r>
            <a:r>
              <a:rPr lang="ru-RU" dirty="0" err="1" smtClean="0">
                <a:latin typeface="Sylfaen"/>
                <a:cs typeface="Sylfaen"/>
              </a:rPr>
              <a:t>ექიმი</a:t>
            </a:r>
            <a:r>
              <a:rPr lang="ru-RU" dirty="0" smtClean="0">
                <a:latin typeface="Sylfaen"/>
                <a:cs typeface="Sylfaen"/>
              </a:rPr>
              <a:t>/</a:t>
            </a:r>
            <a:r>
              <a:rPr lang="ru-RU" dirty="0" err="1" smtClean="0">
                <a:latin typeface="Sylfaen"/>
                <a:cs typeface="Sylfaen"/>
              </a:rPr>
              <a:t>მედდა</a:t>
            </a:r>
            <a:endParaRPr lang="ru-RU" dirty="0">
              <a:latin typeface="Sylfaen"/>
              <a:cs typeface="Sylfaen"/>
            </a:endParaRPr>
          </a:p>
          <a:p>
            <a:r>
              <a:rPr lang="ru-RU" dirty="0" err="1" smtClean="0">
                <a:latin typeface="Sylfaen"/>
                <a:cs typeface="Sylfaen"/>
              </a:rPr>
              <a:t>ფსიქოლოგი</a:t>
            </a:r>
            <a:r>
              <a:rPr lang="ru-RU" dirty="0" smtClean="0">
                <a:latin typeface="Sylfaen"/>
                <a:cs typeface="Sylfaen"/>
              </a:rPr>
              <a:t> </a:t>
            </a:r>
            <a:endParaRPr lang="ru-RU" dirty="0">
              <a:latin typeface="Sylfaen"/>
              <a:cs typeface="Sylfaen"/>
            </a:endParaRPr>
          </a:p>
          <a:p>
            <a:r>
              <a:rPr lang="ru-RU" dirty="0" err="1">
                <a:latin typeface="Sylfaen"/>
                <a:cs typeface="Sylfaen"/>
              </a:rPr>
              <a:t>სოციალური</a:t>
            </a:r>
            <a:r>
              <a:rPr lang="ru-RU" dirty="0">
                <a:latin typeface="Sylfaen"/>
                <a:cs typeface="Sylfaen"/>
              </a:rPr>
              <a:t> </a:t>
            </a:r>
            <a:r>
              <a:rPr lang="ru-RU" dirty="0" err="1" smtClean="0">
                <a:latin typeface="Sylfaen"/>
                <a:cs typeface="Sylfaen"/>
              </a:rPr>
              <a:t>მუშაკი</a:t>
            </a:r>
            <a:endParaRPr lang="ru-RU" dirty="0">
              <a:latin typeface="Sylfaen"/>
              <a:cs typeface="Sylfaen"/>
            </a:endParaRPr>
          </a:p>
          <a:p>
            <a:r>
              <a:rPr lang="ru-RU" dirty="0" err="1" smtClean="0">
                <a:latin typeface="Sylfaen"/>
                <a:cs typeface="Sylfaen"/>
              </a:rPr>
              <a:t>იურისტი</a:t>
            </a:r>
            <a:endParaRPr lang="ru-RU" dirty="0">
              <a:latin typeface="Sylfaen"/>
              <a:cs typeface="Sylfaen"/>
            </a:endParaRPr>
          </a:p>
          <a:p>
            <a:r>
              <a:rPr lang="ru-RU" dirty="0" err="1" smtClean="0">
                <a:latin typeface="Sylfaen"/>
                <a:cs typeface="Sylfaen"/>
              </a:rPr>
              <a:t>აღმზრდელი</a:t>
            </a:r>
            <a:endParaRPr lang="ru-RU" dirty="0">
              <a:latin typeface="Sylfaen"/>
              <a:cs typeface="Sylfaen"/>
            </a:endParaRPr>
          </a:p>
          <a:p>
            <a:pPr marL="68580" indent="0">
              <a:buNone/>
            </a:pPr>
            <a:r>
              <a:rPr lang="ru-RU" dirty="0" err="1" smtClean="0">
                <a:latin typeface="Sylfaen"/>
                <a:cs typeface="Sylfaen"/>
              </a:rPr>
              <a:t>რაც</a:t>
            </a:r>
            <a:r>
              <a:rPr lang="ru-RU" dirty="0" smtClean="0">
                <a:latin typeface="Sylfaen"/>
                <a:cs typeface="Sylfaen"/>
              </a:rPr>
              <a:t> </a:t>
            </a:r>
            <a:r>
              <a:rPr lang="ru-RU" dirty="0" err="1">
                <a:latin typeface="Sylfaen"/>
                <a:cs typeface="Sylfaen"/>
              </a:rPr>
              <a:t>ყველაზე</a:t>
            </a:r>
            <a:r>
              <a:rPr lang="ru-RU" dirty="0">
                <a:latin typeface="Sylfaen"/>
                <a:cs typeface="Sylfaen"/>
              </a:rPr>
              <a:t> </a:t>
            </a:r>
            <a:r>
              <a:rPr lang="ru-RU" dirty="0" err="1">
                <a:latin typeface="Sylfaen"/>
                <a:cs typeface="Sylfaen"/>
              </a:rPr>
              <a:t>მთავარია</a:t>
            </a:r>
            <a:r>
              <a:rPr lang="ru-RU" dirty="0">
                <a:latin typeface="Sylfaen"/>
                <a:cs typeface="Sylfaen"/>
              </a:rPr>
              <a:t>, </a:t>
            </a:r>
            <a:r>
              <a:rPr lang="ru-RU" dirty="0" err="1" smtClean="0">
                <a:latin typeface="Sylfaen"/>
                <a:cs typeface="Sylfaen"/>
              </a:rPr>
              <a:t>პროცეს</a:t>
            </a:r>
            <a:r>
              <a:rPr lang="ru-RU" dirty="0" smtClean="0">
                <a:latin typeface="Sylfaen"/>
                <a:cs typeface="Sylfaen"/>
              </a:rPr>
              <a:t> </a:t>
            </a:r>
            <a:r>
              <a:rPr lang="ru-RU" dirty="0" err="1" smtClean="0">
                <a:latin typeface="Sylfaen"/>
                <a:cs typeface="Sylfaen"/>
              </a:rPr>
              <a:t>სუპერვიზიას</a:t>
            </a:r>
            <a:r>
              <a:rPr lang="ru-RU" dirty="0" smtClean="0">
                <a:latin typeface="Sylfaen"/>
                <a:cs typeface="Sylfaen"/>
              </a:rPr>
              <a:t> </a:t>
            </a:r>
            <a:r>
              <a:rPr lang="ru-RU" dirty="0" err="1">
                <a:latin typeface="Sylfaen"/>
                <a:cs typeface="Sylfaen"/>
              </a:rPr>
              <a:t>უნდა</a:t>
            </a:r>
            <a:r>
              <a:rPr lang="ru-RU" dirty="0">
                <a:latin typeface="Sylfaen"/>
                <a:cs typeface="Sylfaen"/>
              </a:rPr>
              <a:t> </a:t>
            </a:r>
            <a:r>
              <a:rPr lang="ru-RU" dirty="0" err="1">
                <a:latin typeface="Sylfaen"/>
                <a:cs typeface="Sylfaen"/>
              </a:rPr>
              <a:t>უწევდეს</a:t>
            </a:r>
            <a:r>
              <a:rPr lang="ru-RU" dirty="0">
                <a:latin typeface="Sylfaen"/>
                <a:cs typeface="Sylfaen"/>
              </a:rPr>
              <a:t> </a:t>
            </a:r>
            <a:r>
              <a:rPr lang="ru-RU" dirty="0" err="1">
                <a:latin typeface="Sylfaen"/>
                <a:cs typeface="Sylfaen"/>
              </a:rPr>
              <a:t>ფსიქოტრავმის</a:t>
            </a:r>
            <a:r>
              <a:rPr lang="ru-RU" dirty="0">
                <a:latin typeface="Sylfaen"/>
                <a:cs typeface="Sylfaen"/>
              </a:rPr>
              <a:t> </a:t>
            </a:r>
            <a:r>
              <a:rPr lang="ru-RU" dirty="0" err="1">
                <a:latin typeface="Sylfaen"/>
                <a:cs typeface="Sylfaen"/>
              </a:rPr>
              <a:t>გამოცდილი</a:t>
            </a:r>
            <a:r>
              <a:rPr lang="ru-RU" dirty="0">
                <a:latin typeface="Sylfaen"/>
                <a:cs typeface="Sylfaen"/>
              </a:rPr>
              <a:t> </a:t>
            </a:r>
            <a:r>
              <a:rPr lang="ru-RU" dirty="0" err="1">
                <a:latin typeface="Sylfaen"/>
                <a:cs typeface="Sylfaen"/>
              </a:rPr>
              <a:t>სპეციალისტი</a:t>
            </a:r>
            <a:r>
              <a:rPr lang="ru-RU" dirty="0">
                <a:latin typeface="Sylfaen"/>
                <a:cs typeface="Sylfaen"/>
              </a:rPr>
              <a:t> </a:t>
            </a:r>
            <a:endParaRPr lang="ru-RU" dirty="0">
              <a:latin typeface="Sylfaen"/>
              <a:cs typeface="Sylfaen"/>
            </a:endParaRPr>
          </a:p>
          <a:p>
            <a:endParaRPr lang="en-US" dirty="0"/>
          </a:p>
        </p:txBody>
      </p:sp>
    </p:spTree>
    <p:extLst>
      <p:ext uri="{BB962C8B-B14F-4D97-AF65-F5344CB8AC3E}">
        <p14:creationId xmlns:p14="http://schemas.microsoft.com/office/powerpoint/2010/main" val="338274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919648"/>
          </a:xfrm>
        </p:spPr>
        <p:txBody>
          <a:bodyPr>
            <a:normAutofit/>
          </a:bodyPr>
          <a:lstStyle/>
          <a:p>
            <a:r>
              <a:rPr lang="en-US" sz="2800" dirty="0" err="1" smtClean="0">
                <a:latin typeface="Sylfaen"/>
                <a:cs typeface="Sylfaen"/>
              </a:rPr>
              <a:t>ჩარევის</a:t>
            </a:r>
            <a:r>
              <a:rPr lang="en-US" sz="2800" dirty="0" smtClean="0">
                <a:latin typeface="Sylfaen"/>
                <a:cs typeface="Sylfaen"/>
              </a:rPr>
              <a:t> </a:t>
            </a:r>
            <a:r>
              <a:rPr lang="en-US" sz="2800" dirty="0" err="1" smtClean="0">
                <a:latin typeface="Sylfaen"/>
                <a:cs typeface="Sylfaen"/>
              </a:rPr>
              <a:t>რა</a:t>
            </a:r>
            <a:r>
              <a:rPr lang="en-US" sz="2800" dirty="0" smtClean="0">
                <a:latin typeface="Sylfaen"/>
                <a:cs typeface="Sylfaen"/>
              </a:rPr>
              <a:t> </a:t>
            </a:r>
            <a:r>
              <a:rPr lang="en-US" sz="2800" dirty="0" err="1" smtClean="0">
                <a:latin typeface="Sylfaen"/>
                <a:cs typeface="Sylfaen"/>
              </a:rPr>
              <a:t>მეთოდებს</a:t>
            </a:r>
            <a:r>
              <a:rPr lang="en-US" sz="2800" dirty="0" smtClean="0">
                <a:latin typeface="Sylfaen"/>
                <a:cs typeface="Sylfaen"/>
              </a:rPr>
              <a:t> </a:t>
            </a:r>
            <a:r>
              <a:rPr lang="en-US" sz="2800" dirty="0" err="1" smtClean="0">
                <a:latin typeface="Sylfaen"/>
                <a:cs typeface="Sylfaen"/>
              </a:rPr>
              <a:t>იყენებს</a:t>
            </a:r>
            <a:r>
              <a:rPr lang="en-US" sz="2800" dirty="0" smtClean="0">
                <a:latin typeface="Sylfaen"/>
                <a:cs typeface="Sylfaen"/>
              </a:rPr>
              <a:t> </a:t>
            </a:r>
            <a:r>
              <a:rPr lang="en-US" sz="2800" dirty="0" err="1" smtClean="0">
                <a:latin typeface="Sylfaen"/>
                <a:cs typeface="Sylfaen"/>
              </a:rPr>
              <a:t>ამჟამად</a:t>
            </a:r>
            <a:r>
              <a:rPr lang="en-US" sz="2800" dirty="0" smtClean="0">
                <a:latin typeface="Sylfaen"/>
                <a:cs typeface="Sylfaen"/>
              </a:rPr>
              <a:t> </a:t>
            </a:r>
            <a:r>
              <a:rPr lang="en-US" sz="2800" dirty="0" err="1" smtClean="0">
                <a:latin typeface="Sylfaen"/>
                <a:cs typeface="Sylfaen"/>
              </a:rPr>
              <a:t>ფონდის</a:t>
            </a:r>
            <a:r>
              <a:rPr lang="en-US" sz="2800" dirty="0" smtClean="0">
                <a:latin typeface="Sylfaen"/>
                <a:cs typeface="Sylfaen"/>
              </a:rPr>
              <a:t> </a:t>
            </a:r>
            <a:r>
              <a:rPr lang="en-US" sz="2800" dirty="0" err="1" smtClean="0">
                <a:latin typeface="Sylfaen"/>
                <a:cs typeface="Sylfaen"/>
              </a:rPr>
              <a:t>გუნდი</a:t>
            </a:r>
            <a:r>
              <a:rPr lang="en-US" sz="2800" dirty="0" smtClean="0">
                <a:latin typeface="Sylfaen"/>
                <a:cs typeface="Sylfaen"/>
              </a:rPr>
              <a:t>?</a:t>
            </a:r>
            <a:br>
              <a:rPr lang="en-US" sz="2800" dirty="0" smtClean="0">
                <a:latin typeface="Sylfaen"/>
                <a:cs typeface="Sylfaen"/>
              </a:rPr>
            </a:br>
            <a:r>
              <a:rPr lang="en-US" sz="2800" dirty="0">
                <a:latin typeface="Sylfaen"/>
                <a:cs typeface="Sylfaen"/>
              </a:rPr>
              <a:t/>
            </a:r>
            <a:br>
              <a:rPr lang="en-US" sz="2800" dirty="0">
                <a:latin typeface="Sylfaen"/>
                <a:cs typeface="Sylfaen"/>
              </a:rPr>
            </a:br>
            <a:r>
              <a:rPr lang="en-US" sz="2800" dirty="0" err="1" smtClean="0">
                <a:latin typeface="Sylfaen"/>
                <a:cs typeface="Sylfaen"/>
              </a:rPr>
              <a:t>რა</a:t>
            </a:r>
            <a:r>
              <a:rPr lang="en-US" sz="2800" dirty="0" smtClean="0">
                <a:latin typeface="Sylfaen"/>
                <a:cs typeface="Sylfaen"/>
              </a:rPr>
              <a:t> </a:t>
            </a:r>
            <a:r>
              <a:rPr lang="en-US" sz="2800" dirty="0" err="1" smtClean="0">
                <a:latin typeface="Sylfaen"/>
                <a:cs typeface="Sylfaen"/>
              </a:rPr>
              <a:t>მეთოდების</a:t>
            </a:r>
            <a:r>
              <a:rPr lang="en-US" sz="2800" dirty="0" smtClean="0">
                <a:latin typeface="Sylfaen"/>
                <a:cs typeface="Sylfaen"/>
              </a:rPr>
              <a:t> </a:t>
            </a:r>
            <a:r>
              <a:rPr lang="en-US" sz="2800" dirty="0" err="1" smtClean="0">
                <a:latin typeface="Sylfaen"/>
                <a:cs typeface="Sylfaen"/>
              </a:rPr>
              <a:t>გამოყენების</a:t>
            </a:r>
            <a:r>
              <a:rPr lang="en-US" sz="2800" dirty="0" smtClean="0">
                <a:latin typeface="Sylfaen"/>
                <a:cs typeface="Sylfaen"/>
              </a:rPr>
              <a:t> </a:t>
            </a:r>
            <a:r>
              <a:rPr lang="en-US" sz="2800" dirty="0" err="1" smtClean="0">
                <a:latin typeface="Sylfaen"/>
                <a:cs typeface="Sylfaen"/>
              </a:rPr>
              <a:t>უნარი</a:t>
            </a:r>
            <a:r>
              <a:rPr lang="en-US" sz="2800" dirty="0" smtClean="0">
                <a:latin typeface="Sylfaen"/>
                <a:cs typeface="Sylfaen"/>
              </a:rPr>
              <a:t> </a:t>
            </a:r>
            <a:r>
              <a:rPr lang="en-US" sz="2800" dirty="0" err="1" smtClean="0">
                <a:latin typeface="Sylfaen"/>
                <a:cs typeface="Sylfaen"/>
              </a:rPr>
              <a:t>აქვს</a:t>
            </a:r>
            <a:r>
              <a:rPr lang="en-US" sz="2800" dirty="0" smtClean="0">
                <a:latin typeface="Sylfaen"/>
                <a:cs typeface="Sylfaen"/>
              </a:rPr>
              <a:t> </a:t>
            </a:r>
            <a:r>
              <a:rPr lang="en-US" sz="2800" dirty="0" err="1" smtClean="0">
                <a:latin typeface="Sylfaen"/>
                <a:cs typeface="Sylfaen"/>
              </a:rPr>
              <a:t>გუნდს</a:t>
            </a:r>
            <a:r>
              <a:rPr lang="en-US" sz="2800" dirty="0" smtClean="0">
                <a:latin typeface="Sylfaen"/>
                <a:cs typeface="Sylfaen"/>
              </a:rPr>
              <a:t>? (</a:t>
            </a:r>
            <a:r>
              <a:rPr lang="en-US" sz="2800" dirty="0" err="1" smtClean="0">
                <a:latin typeface="Sylfaen"/>
                <a:cs typeface="Sylfaen"/>
              </a:rPr>
              <a:t>სამომავლო</a:t>
            </a:r>
            <a:r>
              <a:rPr lang="en-US" sz="2800" dirty="0" smtClean="0">
                <a:latin typeface="Sylfaen"/>
                <a:cs typeface="Sylfaen"/>
              </a:rPr>
              <a:t> </a:t>
            </a:r>
            <a:r>
              <a:rPr lang="en-US" sz="2800" dirty="0" err="1" smtClean="0">
                <a:latin typeface="Sylfaen"/>
                <a:cs typeface="Sylfaen"/>
              </a:rPr>
              <a:t>პერსპექტივა</a:t>
            </a:r>
            <a:r>
              <a:rPr lang="en-US" sz="2800" dirty="0" smtClean="0">
                <a:latin typeface="Sylfaen"/>
                <a:cs typeface="Sylfaen"/>
              </a:rPr>
              <a:t>)</a:t>
            </a:r>
            <a:endParaRPr lang="en-US" sz="2800" dirty="0">
              <a:latin typeface="Sylfaen"/>
              <a:cs typeface="Sylfaen"/>
            </a:endParaRPr>
          </a:p>
        </p:txBody>
      </p:sp>
      <p:pic>
        <p:nvPicPr>
          <p:cNvPr id="6" name="Content Placeholder 5" descr="Screen Shot 2017-06-01 at 2.43.51 AM.png"/>
          <p:cNvPicPr>
            <a:picLocks noGrp="1" noChangeAspect="1"/>
          </p:cNvPicPr>
          <p:nvPr>
            <p:ph idx="1"/>
          </p:nvPr>
        </p:nvPicPr>
        <p:blipFill>
          <a:blip r:embed="rId2">
            <a:extLst>
              <a:ext uri="{28A0092B-C50C-407E-A947-70E740481C1C}">
                <a14:useLocalDpi xmlns:a14="http://schemas.microsoft.com/office/drawing/2010/main" val="0"/>
              </a:ext>
            </a:extLst>
          </a:blip>
          <a:srcRect t="22337" b="22337"/>
          <a:stretch>
            <a:fillRect/>
          </a:stretch>
        </p:blipFill>
        <p:spPr>
          <a:xfrm>
            <a:off x="4936157" y="4442084"/>
            <a:ext cx="3722621" cy="1927399"/>
          </a:xfrm>
          <a:prstGeom prst="rect">
            <a:avLst/>
          </a:prstGeom>
        </p:spPr>
      </p:pic>
    </p:spTree>
    <p:extLst>
      <p:ext uri="{BB962C8B-B14F-4D97-AF65-F5344CB8AC3E}">
        <p14:creationId xmlns:p14="http://schemas.microsoft.com/office/powerpoint/2010/main" val="57911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38868"/>
          </a:xfrm>
        </p:spPr>
        <p:txBody>
          <a:bodyPr>
            <a:normAutofit fontScale="90000"/>
          </a:bodyPr>
          <a:lstStyle/>
          <a:p>
            <a:pPr algn="ctr"/>
            <a:r>
              <a:rPr lang="bg-BG" sz="2400" b="1" dirty="0">
                <a:latin typeface="Sylfaen"/>
                <a:cs typeface="Sylfaen"/>
              </a:rPr>
              <a:t>პირველადი ინტერვიუს </a:t>
            </a:r>
            <a:r>
              <a:rPr lang="bg-BG" sz="2400" b="1" dirty="0" smtClean="0">
                <a:latin typeface="Sylfaen"/>
                <a:cs typeface="Sylfaen"/>
              </a:rPr>
              <a:t>სტრუქტურა</a:t>
            </a:r>
            <a:endParaRPr lang="en-US" sz="2400" dirty="0">
              <a:latin typeface="Sylfaen"/>
              <a:cs typeface="Sylfaen"/>
            </a:endParaRPr>
          </a:p>
        </p:txBody>
      </p:sp>
      <p:sp>
        <p:nvSpPr>
          <p:cNvPr id="3" name="Content Placeholder 2"/>
          <p:cNvSpPr>
            <a:spLocks noGrp="1"/>
          </p:cNvSpPr>
          <p:nvPr>
            <p:ph idx="1"/>
          </p:nvPr>
        </p:nvSpPr>
        <p:spPr>
          <a:xfrm>
            <a:off x="1043492" y="1689130"/>
            <a:ext cx="6777317" cy="4143499"/>
          </a:xfrm>
        </p:spPr>
        <p:txBody>
          <a:bodyPr>
            <a:normAutofit fontScale="40000" lnSpcReduction="20000"/>
          </a:bodyPr>
          <a:lstStyle/>
          <a:p>
            <a:pPr marL="68580" indent="0">
              <a:buNone/>
            </a:pPr>
            <a:r>
              <a:rPr lang="bg-BG" sz="4200" b="1" dirty="0" smtClean="0">
                <a:latin typeface="Sylfaen"/>
                <a:cs typeface="Sylfaen"/>
              </a:rPr>
              <a:t>1 </a:t>
            </a:r>
            <a:r>
              <a:rPr lang="bg-BG" sz="4200" b="1" dirty="0">
                <a:latin typeface="Sylfaen"/>
                <a:cs typeface="Sylfaen"/>
              </a:rPr>
              <a:t>ნაწილი </a:t>
            </a:r>
            <a:endParaRPr lang="bg-BG" sz="4200" b="1" dirty="0">
              <a:latin typeface="Sylfaen"/>
              <a:cs typeface="Sylfaen"/>
            </a:endParaRPr>
          </a:p>
          <a:p>
            <a:r>
              <a:rPr lang="bg-BG" sz="4200" dirty="0">
                <a:latin typeface="Sylfaen"/>
                <a:cs typeface="Sylfaen"/>
              </a:rPr>
              <a:t>გაცნობა – დამშვიდდეს, შეეჩვიოს მისთვის უცხო გარემოს </a:t>
            </a:r>
          </a:p>
          <a:p>
            <a:r>
              <a:rPr lang="bg-BG" sz="4200" dirty="0">
                <a:latin typeface="Sylfaen"/>
                <a:cs typeface="Sylfaen"/>
              </a:rPr>
              <a:t>ინფორმაციის მიწოდება – კარგად გაერკვეს, სად მოვიდა და რას </a:t>
            </a:r>
            <a:r>
              <a:rPr lang="bg-BG" sz="4200" dirty="0" smtClean="0">
                <a:latin typeface="Sylfaen"/>
                <a:cs typeface="Sylfaen"/>
              </a:rPr>
              <a:t>სთავაზობენ </a:t>
            </a:r>
            <a:endParaRPr lang="bg-BG" sz="4200" dirty="0">
              <a:latin typeface="Sylfaen"/>
              <a:cs typeface="Sylfaen"/>
            </a:endParaRPr>
          </a:p>
          <a:p>
            <a:r>
              <a:rPr lang="bg-BG" sz="4200" dirty="0">
                <a:latin typeface="Sylfaen"/>
                <a:cs typeface="Sylfaen"/>
              </a:rPr>
              <a:t>ინფორმაციის მოპოვება კლიენტის სოციალური დემოგრაფიული </a:t>
            </a:r>
            <a:r>
              <a:rPr lang="bg-BG" sz="4200" dirty="0" smtClean="0">
                <a:latin typeface="Sylfaen"/>
                <a:cs typeface="Sylfaen"/>
              </a:rPr>
              <a:t>მდგომარეობის </a:t>
            </a:r>
            <a:r>
              <a:rPr lang="bg-BG" sz="4200" dirty="0">
                <a:latin typeface="Sylfaen"/>
                <a:cs typeface="Sylfaen"/>
              </a:rPr>
              <a:t>შესახებ </a:t>
            </a:r>
            <a:endParaRPr lang="bg-BG" sz="4200" dirty="0" smtClean="0">
              <a:latin typeface="Sylfaen"/>
              <a:cs typeface="Sylfaen"/>
            </a:endParaRPr>
          </a:p>
          <a:p>
            <a:pPr marL="68580" indent="0">
              <a:buNone/>
            </a:pPr>
            <a:r>
              <a:rPr lang="bg-BG" sz="4200" dirty="0" smtClean="0">
                <a:latin typeface="Sylfaen"/>
                <a:cs typeface="Sylfaen"/>
              </a:rPr>
              <a:t>2 </a:t>
            </a:r>
            <a:r>
              <a:rPr lang="bg-BG" sz="4200" dirty="0">
                <a:latin typeface="Sylfaen"/>
                <a:cs typeface="Sylfaen"/>
              </a:rPr>
              <a:t>ნაწილი </a:t>
            </a:r>
          </a:p>
          <a:p>
            <a:r>
              <a:rPr lang="bg-BG" sz="4200" dirty="0" smtClean="0">
                <a:latin typeface="Sylfaen"/>
                <a:cs typeface="Sylfaen"/>
              </a:rPr>
              <a:t>კლიენტის </a:t>
            </a:r>
            <a:r>
              <a:rPr lang="bg-BG" sz="4200" dirty="0">
                <a:latin typeface="Sylfaen"/>
                <a:cs typeface="Sylfaen"/>
              </a:rPr>
              <a:t>ფსიქო-ემოციური და სომატური მონაცემების დადგენა </a:t>
            </a:r>
            <a:endParaRPr lang="bg-BG" sz="4200" dirty="0" smtClean="0">
              <a:latin typeface="Sylfaen"/>
              <a:cs typeface="Sylfaen"/>
            </a:endParaRPr>
          </a:p>
          <a:p>
            <a:r>
              <a:rPr lang="bg-BG" sz="4200" dirty="0" smtClean="0">
                <a:latin typeface="Sylfaen"/>
                <a:cs typeface="Sylfaen"/>
              </a:rPr>
              <a:t> </a:t>
            </a:r>
            <a:r>
              <a:rPr lang="bg-BG" sz="4200" dirty="0">
                <a:latin typeface="Sylfaen"/>
                <a:cs typeface="Sylfaen"/>
              </a:rPr>
              <a:t>პირველადი (წინასწარი) </a:t>
            </a:r>
            <a:r>
              <a:rPr lang="bg-BG" sz="4200" dirty="0" smtClean="0">
                <a:latin typeface="Sylfaen"/>
                <a:cs typeface="Sylfaen"/>
              </a:rPr>
              <a:t>დიაგნოსტირება</a:t>
            </a:r>
          </a:p>
          <a:p>
            <a:r>
              <a:rPr lang="bg-BG" sz="4200" dirty="0" smtClean="0">
                <a:latin typeface="Sylfaen"/>
                <a:cs typeface="Sylfaen"/>
              </a:rPr>
              <a:t>ფსიქოლოგიური განათლება</a:t>
            </a:r>
          </a:p>
          <a:p>
            <a:pPr marL="68580" indent="0">
              <a:buNone/>
            </a:pPr>
            <a:r>
              <a:rPr lang="bg-BG" sz="4200" dirty="0" smtClean="0">
                <a:latin typeface="Sylfaen"/>
                <a:cs typeface="Sylfaen"/>
              </a:rPr>
              <a:t>3 </a:t>
            </a:r>
            <a:r>
              <a:rPr lang="bg-BG" sz="4200" dirty="0">
                <a:latin typeface="Sylfaen"/>
                <a:cs typeface="Sylfaen"/>
              </a:rPr>
              <a:t>ნაწილი </a:t>
            </a:r>
          </a:p>
          <a:p>
            <a:r>
              <a:rPr lang="bg-BG" sz="4200" dirty="0" smtClean="0">
                <a:latin typeface="Sylfaen"/>
                <a:cs typeface="Sylfaen"/>
              </a:rPr>
              <a:t> </a:t>
            </a:r>
            <a:r>
              <a:rPr lang="bg-BG" sz="4200" dirty="0">
                <a:latin typeface="Sylfaen"/>
                <a:cs typeface="Sylfaen"/>
              </a:rPr>
              <a:t>კლიენტის ფსიქოლოგიური </a:t>
            </a:r>
            <a:r>
              <a:rPr lang="bg-BG" sz="4200" dirty="0" smtClean="0">
                <a:latin typeface="Sylfaen"/>
                <a:cs typeface="Sylfaen"/>
              </a:rPr>
              <a:t>მხარდაჭერა</a:t>
            </a:r>
            <a:endParaRPr lang="bg-BG" sz="4200" dirty="0">
              <a:latin typeface="Sylfaen"/>
              <a:cs typeface="Sylfaen"/>
            </a:endParaRPr>
          </a:p>
          <a:p>
            <a:r>
              <a:rPr lang="bg-BG" sz="4200" dirty="0" smtClean="0">
                <a:latin typeface="Sylfaen"/>
                <a:cs typeface="Sylfaen"/>
              </a:rPr>
              <a:t>რესურსების გაძლიერება</a:t>
            </a:r>
            <a:endParaRPr lang="bg-BG" sz="4200" dirty="0">
              <a:latin typeface="Sylfaen"/>
              <a:cs typeface="Sylfaen"/>
            </a:endParaRPr>
          </a:p>
          <a:p>
            <a:r>
              <a:rPr lang="bg-BG" sz="4200" dirty="0" smtClean="0">
                <a:latin typeface="Sylfaen"/>
                <a:cs typeface="Sylfaen"/>
              </a:rPr>
              <a:t>საუბრის </a:t>
            </a:r>
            <a:r>
              <a:rPr lang="bg-BG" sz="4200" dirty="0">
                <a:latin typeface="Sylfaen"/>
                <a:cs typeface="Sylfaen"/>
              </a:rPr>
              <a:t>შინაარსის </a:t>
            </a:r>
            <a:r>
              <a:rPr lang="bg-BG" sz="4200" dirty="0" smtClean="0">
                <a:latin typeface="Sylfaen"/>
                <a:cs typeface="Sylfaen"/>
              </a:rPr>
              <a:t>შეჯამება</a:t>
            </a:r>
            <a:endParaRPr lang="bg-BG" sz="4200" dirty="0">
              <a:latin typeface="Sylfaen"/>
              <a:cs typeface="Sylfaen"/>
            </a:endParaRPr>
          </a:p>
          <a:p>
            <a:r>
              <a:rPr lang="bg-BG" sz="4200" dirty="0" smtClean="0">
                <a:latin typeface="Sylfaen"/>
                <a:cs typeface="Sylfaen"/>
              </a:rPr>
              <a:t>კლიენტის </a:t>
            </a:r>
            <a:r>
              <a:rPr lang="bg-BG" sz="4200" dirty="0">
                <a:latin typeface="Sylfaen"/>
                <a:cs typeface="Sylfaen"/>
              </a:rPr>
              <a:t>შემდგომი ნაბიჯების განსაზღვრა </a:t>
            </a:r>
          </a:p>
          <a:p>
            <a:endParaRPr lang="en-US" dirty="0"/>
          </a:p>
        </p:txBody>
      </p:sp>
    </p:spTree>
    <p:extLst>
      <p:ext uri="{BB962C8B-B14F-4D97-AF65-F5344CB8AC3E}">
        <p14:creationId xmlns:p14="http://schemas.microsoft.com/office/powerpoint/2010/main" val="30815235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859352"/>
            <a:ext cx="7024744" cy="733267"/>
          </a:xfrm>
        </p:spPr>
        <p:txBody>
          <a:bodyPr>
            <a:normAutofit fontScale="90000"/>
          </a:bodyPr>
          <a:lstStyle/>
          <a:p>
            <a:pPr algn="ctr"/>
            <a:r>
              <a:rPr lang="ru-RU" sz="3100" b="1" dirty="0" smtClean="0">
                <a:latin typeface="Sylfaen"/>
                <a:cs typeface="Sylfaen"/>
              </a:rPr>
              <a:t/>
            </a:r>
            <a:br>
              <a:rPr lang="ru-RU" sz="3100" b="1" dirty="0" smtClean="0">
                <a:latin typeface="Sylfaen"/>
                <a:cs typeface="Sylfaen"/>
              </a:rPr>
            </a:br>
            <a:r>
              <a:rPr lang="ru-RU" sz="3100" b="1" dirty="0">
                <a:latin typeface="Sylfaen"/>
                <a:cs typeface="Sylfaen"/>
              </a:rPr>
              <a:t/>
            </a:r>
            <a:br>
              <a:rPr lang="ru-RU" sz="3100" b="1" dirty="0">
                <a:latin typeface="Sylfaen"/>
                <a:cs typeface="Sylfaen"/>
              </a:rPr>
            </a:br>
            <a:r>
              <a:rPr lang="ru-RU" sz="3100" b="1" dirty="0" err="1" smtClean="0">
                <a:latin typeface="Sylfaen"/>
                <a:cs typeface="Sylfaen"/>
              </a:rPr>
              <a:t>პირველადი</a:t>
            </a:r>
            <a:r>
              <a:rPr lang="ru-RU" sz="3100" b="1" dirty="0" smtClean="0">
                <a:latin typeface="Sylfaen"/>
                <a:cs typeface="Sylfaen"/>
              </a:rPr>
              <a:t> </a:t>
            </a:r>
            <a:r>
              <a:rPr lang="ru-RU" sz="3100" b="1" dirty="0" err="1">
                <a:latin typeface="Sylfaen"/>
                <a:cs typeface="Sylfaen"/>
              </a:rPr>
              <a:t>ინტერვიუს</a:t>
            </a:r>
            <a:r>
              <a:rPr lang="ru-RU" sz="3100" b="1" dirty="0">
                <a:latin typeface="Sylfaen"/>
                <a:cs typeface="Sylfaen"/>
              </a:rPr>
              <a:t> </a:t>
            </a:r>
            <a:r>
              <a:rPr lang="ru-RU" sz="3100" b="1" dirty="0" err="1">
                <a:latin typeface="Sylfaen"/>
                <a:cs typeface="Sylfaen"/>
              </a:rPr>
              <a:t>ინსტრუმენტები</a:t>
            </a:r>
            <a:r>
              <a:rPr lang="ru-RU" sz="3100" b="1" dirty="0">
                <a:latin typeface="Sylfaen"/>
                <a:cs typeface="Sylfaen"/>
              </a:rPr>
              <a:t> – </a:t>
            </a:r>
            <a:r>
              <a:rPr lang="ru-RU" sz="3100" b="1" dirty="0" err="1">
                <a:latin typeface="Sylfaen"/>
                <a:cs typeface="Sylfaen"/>
              </a:rPr>
              <a:t>რას</a:t>
            </a:r>
            <a:r>
              <a:rPr lang="ru-RU" sz="3100" b="1" dirty="0">
                <a:latin typeface="Sylfaen"/>
                <a:cs typeface="Sylfaen"/>
              </a:rPr>
              <a:t> </a:t>
            </a:r>
            <a:r>
              <a:rPr lang="ru-RU" sz="3100" b="1" dirty="0" err="1">
                <a:latin typeface="Sylfaen"/>
                <a:cs typeface="Sylfaen"/>
              </a:rPr>
              <a:t>ვიყენებთ</a:t>
            </a:r>
            <a:r>
              <a:rPr lang="ru-RU" sz="3100" b="1" dirty="0">
                <a:latin typeface="Sylfaen"/>
                <a:cs typeface="Sylfaen"/>
              </a:rPr>
              <a:t> </a:t>
            </a:r>
            <a:r>
              <a:rPr lang="ru-RU" sz="3100" b="1" dirty="0" err="1">
                <a:latin typeface="Sylfaen"/>
                <a:cs typeface="Sylfaen"/>
              </a:rPr>
              <a:t>პროცესის</a:t>
            </a:r>
            <a:r>
              <a:rPr lang="ru-RU" sz="3100" b="1" dirty="0">
                <a:latin typeface="Sylfaen"/>
                <a:cs typeface="Sylfaen"/>
              </a:rPr>
              <a:t> </a:t>
            </a:r>
            <a:r>
              <a:rPr lang="ru-RU" sz="3100" b="1" dirty="0" err="1">
                <a:latin typeface="Sylfaen"/>
                <a:cs typeface="Sylfaen"/>
              </a:rPr>
              <a:t>წარმართვისათვის</a:t>
            </a:r>
            <a:r>
              <a:rPr lang="ru-RU" sz="3100" b="1" dirty="0">
                <a:latin typeface="Sylfaen"/>
                <a:cs typeface="Sylfaen"/>
              </a:rPr>
              <a:t>? </a:t>
            </a:r>
            <a:r>
              <a:rPr lang="ru-RU" sz="3100" dirty="0"/>
              <a:t/>
            </a:r>
            <a:br>
              <a:rPr lang="ru-RU" sz="3100" dirty="0"/>
            </a:br>
            <a:endParaRPr lang="en-US" sz="3100" dirty="0"/>
          </a:p>
        </p:txBody>
      </p:sp>
      <p:sp>
        <p:nvSpPr>
          <p:cNvPr id="3" name="Content Placeholder 2"/>
          <p:cNvSpPr>
            <a:spLocks noGrp="1"/>
          </p:cNvSpPr>
          <p:nvPr>
            <p:ph idx="1"/>
          </p:nvPr>
        </p:nvSpPr>
        <p:spPr>
          <a:xfrm>
            <a:off x="1043492" y="3273508"/>
            <a:ext cx="6777317" cy="2559121"/>
          </a:xfrm>
        </p:spPr>
        <p:txBody>
          <a:bodyPr>
            <a:normAutofit lnSpcReduction="10000"/>
          </a:bodyPr>
          <a:lstStyle/>
          <a:p>
            <a:endParaRPr lang="en-US" dirty="0" smtClean="0">
              <a:latin typeface="Sylfaen"/>
              <a:cs typeface="Sylfaen"/>
            </a:endParaRPr>
          </a:p>
          <a:p>
            <a:r>
              <a:rPr lang="en-US" dirty="0" err="1" smtClean="0">
                <a:latin typeface="Sylfaen"/>
                <a:cs typeface="Sylfaen"/>
              </a:rPr>
              <a:t>მიერთება</a:t>
            </a:r>
            <a:endParaRPr lang="en-US" dirty="0" smtClean="0">
              <a:latin typeface="Sylfaen"/>
              <a:cs typeface="Sylfaen"/>
            </a:endParaRPr>
          </a:p>
          <a:p>
            <a:r>
              <a:rPr lang="en-US" dirty="0" err="1" smtClean="0">
                <a:latin typeface="Sylfaen"/>
                <a:cs typeface="Sylfaen"/>
              </a:rPr>
              <a:t>ემპათიური</a:t>
            </a:r>
            <a:r>
              <a:rPr lang="en-US" dirty="0" smtClean="0">
                <a:latin typeface="Sylfaen"/>
                <a:cs typeface="Sylfaen"/>
              </a:rPr>
              <a:t> </a:t>
            </a:r>
            <a:r>
              <a:rPr lang="en-US" dirty="0" err="1" smtClean="0">
                <a:latin typeface="Sylfaen"/>
                <a:cs typeface="Sylfaen"/>
              </a:rPr>
              <a:t>მოსმენა</a:t>
            </a:r>
            <a:endParaRPr lang="en-US" dirty="0" smtClean="0">
              <a:latin typeface="Sylfaen"/>
              <a:cs typeface="Sylfaen"/>
            </a:endParaRPr>
          </a:p>
          <a:p>
            <a:r>
              <a:rPr lang="en-US" dirty="0" err="1" smtClean="0">
                <a:latin typeface="Sylfaen"/>
                <a:cs typeface="Sylfaen"/>
              </a:rPr>
              <a:t>როგორ</a:t>
            </a:r>
            <a:r>
              <a:rPr lang="en-US" dirty="0" smtClean="0">
                <a:latin typeface="Sylfaen"/>
                <a:cs typeface="Sylfaen"/>
              </a:rPr>
              <a:t> </a:t>
            </a:r>
            <a:r>
              <a:rPr lang="en-US" dirty="0" err="1" smtClean="0">
                <a:latin typeface="Sylfaen"/>
                <a:cs typeface="Sylfaen"/>
              </a:rPr>
              <a:t>ამბობს</a:t>
            </a:r>
            <a:r>
              <a:rPr lang="en-US" dirty="0" smtClean="0">
                <a:latin typeface="Sylfaen"/>
                <a:cs typeface="Sylfaen"/>
              </a:rPr>
              <a:t>? (</a:t>
            </a:r>
            <a:r>
              <a:rPr lang="en-US" dirty="0" err="1" smtClean="0">
                <a:latin typeface="Sylfaen"/>
                <a:cs typeface="Sylfaen"/>
              </a:rPr>
              <a:t>მეტყველება</a:t>
            </a:r>
            <a:r>
              <a:rPr lang="en-US" dirty="0" smtClean="0">
                <a:latin typeface="Sylfaen"/>
                <a:cs typeface="Sylfaen"/>
              </a:rPr>
              <a:t>, </a:t>
            </a:r>
            <a:r>
              <a:rPr lang="en-US" dirty="0" err="1" smtClean="0">
                <a:latin typeface="Sylfaen"/>
                <a:cs typeface="Sylfaen"/>
              </a:rPr>
              <a:t>ინტონაცია</a:t>
            </a:r>
            <a:r>
              <a:rPr lang="en-US" dirty="0" smtClean="0">
                <a:latin typeface="Sylfaen"/>
                <a:cs typeface="Sylfaen"/>
              </a:rPr>
              <a:t>, </a:t>
            </a:r>
            <a:r>
              <a:rPr lang="en-US" dirty="0" err="1" smtClean="0">
                <a:latin typeface="Sylfaen"/>
                <a:cs typeface="Sylfaen"/>
              </a:rPr>
              <a:t>პაუზა</a:t>
            </a:r>
            <a:r>
              <a:rPr lang="en-US" dirty="0" smtClean="0">
                <a:latin typeface="Sylfaen"/>
                <a:cs typeface="Sylfaen"/>
              </a:rPr>
              <a:t>, </a:t>
            </a:r>
            <a:r>
              <a:rPr lang="en-US" dirty="0" err="1" smtClean="0">
                <a:latin typeface="Sylfaen"/>
                <a:cs typeface="Sylfaen"/>
              </a:rPr>
              <a:t>თხრობის</a:t>
            </a:r>
            <a:r>
              <a:rPr lang="en-US" dirty="0" smtClean="0">
                <a:latin typeface="Sylfaen"/>
                <a:cs typeface="Sylfaen"/>
              </a:rPr>
              <a:t> </a:t>
            </a:r>
            <a:r>
              <a:rPr lang="en-US" dirty="0" err="1" smtClean="0">
                <a:latin typeface="Sylfaen"/>
                <a:cs typeface="Sylfaen"/>
              </a:rPr>
              <a:t>სტილი</a:t>
            </a:r>
            <a:r>
              <a:rPr lang="en-US" dirty="0" smtClean="0">
                <a:latin typeface="Sylfaen"/>
                <a:cs typeface="Sylfaen"/>
              </a:rPr>
              <a:t>..)</a:t>
            </a:r>
          </a:p>
          <a:p>
            <a:r>
              <a:rPr lang="en-US" dirty="0" err="1" smtClean="0">
                <a:latin typeface="Sylfaen"/>
                <a:cs typeface="Sylfaen"/>
              </a:rPr>
              <a:t>პირველადი</a:t>
            </a:r>
            <a:r>
              <a:rPr lang="en-US" dirty="0" smtClean="0">
                <a:latin typeface="Sylfaen"/>
                <a:cs typeface="Sylfaen"/>
              </a:rPr>
              <a:t> </a:t>
            </a:r>
            <a:r>
              <a:rPr lang="en-US" dirty="0" err="1" smtClean="0">
                <a:latin typeface="Sylfaen"/>
                <a:cs typeface="Sylfaen"/>
              </a:rPr>
              <a:t>ინტერვიუს</a:t>
            </a:r>
            <a:r>
              <a:rPr lang="en-US" dirty="0" smtClean="0">
                <a:latin typeface="Sylfaen"/>
                <a:cs typeface="Sylfaen"/>
              </a:rPr>
              <a:t> </a:t>
            </a:r>
            <a:r>
              <a:rPr lang="en-US" dirty="0" err="1" smtClean="0">
                <a:latin typeface="Sylfaen"/>
                <a:cs typeface="Sylfaen"/>
              </a:rPr>
              <a:t>ფორმა</a:t>
            </a:r>
            <a:endParaRPr lang="en-US" dirty="0" smtClean="0">
              <a:latin typeface="Sylfaen"/>
              <a:cs typeface="Sylfaen"/>
            </a:endParaRPr>
          </a:p>
          <a:p>
            <a:endParaRPr lang="en-US" dirty="0"/>
          </a:p>
        </p:txBody>
      </p:sp>
      <p:pic>
        <p:nvPicPr>
          <p:cNvPr id="4" name="Picture 3" descr="Screen Shot 2017-06-26 at 8.33.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748" y="2263737"/>
            <a:ext cx="3324349" cy="2019542"/>
          </a:xfrm>
          <a:prstGeom prst="rect">
            <a:avLst/>
          </a:prstGeom>
        </p:spPr>
      </p:pic>
    </p:spTree>
    <p:extLst>
      <p:ext uri="{BB962C8B-B14F-4D97-AF65-F5344CB8AC3E}">
        <p14:creationId xmlns:p14="http://schemas.microsoft.com/office/powerpoint/2010/main" val="3741758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a:bodyPr>
          <a:lstStyle/>
          <a:p>
            <a:pPr algn="ctr">
              <a:buNone/>
            </a:pPr>
            <a:r>
              <a:rPr lang="fr-CH" sz="3200" dirty="0" smtClean="0">
                <a:effectLst>
                  <a:outerShdw blurRad="38100" dist="38100" dir="2700000" algn="tl">
                    <a:srgbClr val="000000"/>
                  </a:outerShdw>
                </a:effectLst>
              </a:rPr>
              <a:t>         </a:t>
            </a:r>
          </a:p>
          <a:p>
            <a:pPr algn="ctr">
              <a:buNone/>
            </a:pPr>
            <a:endParaRPr lang="fr-CH" sz="3200" dirty="0">
              <a:solidFill>
                <a:schemeClr val="tx1"/>
              </a:solidFill>
              <a:effectLst>
                <a:outerShdw blurRad="38100" dist="38100" dir="2700000" algn="tl">
                  <a:srgbClr val="000000"/>
                </a:outerShdw>
              </a:effectLst>
            </a:endParaRPr>
          </a:p>
          <a:p>
            <a:pPr algn="ctr">
              <a:buNone/>
            </a:pPr>
            <a:r>
              <a:rPr lang="fr-CH" sz="3200" dirty="0" smtClean="0">
                <a:solidFill>
                  <a:schemeClr val="tx1"/>
                </a:solidFill>
                <a:effectLst>
                  <a:outerShdw blurRad="38100" dist="38100" dir="2700000" algn="tl">
                    <a:srgbClr val="000000"/>
                  </a:outerShdw>
                </a:effectLst>
              </a:rPr>
              <a:t> </a:t>
            </a:r>
            <a:r>
              <a:rPr lang="x-none" sz="3200" b="1" dirty="0" smtClean="0">
                <a:latin typeface="Sylfaen"/>
                <a:cs typeface="Sylfaen"/>
              </a:rPr>
              <a:t>რამოდენიმე წუთის განმავლობაში იფიქრეთ სტრესულ </a:t>
            </a:r>
          </a:p>
          <a:p>
            <a:pPr algn="ctr">
              <a:buNone/>
            </a:pPr>
            <a:r>
              <a:rPr lang="x-none" sz="3200" b="1" dirty="0" smtClean="0">
                <a:latin typeface="Sylfaen"/>
                <a:cs typeface="Sylfaen"/>
              </a:rPr>
              <a:t>მოვლენაზე</a:t>
            </a:r>
            <a:endParaRPr lang="x-none" sz="2800" dirty="0" smtClean="0">
              <a:latin typeface="Sylfaen"/>
              <a:cs typeface="Sylfaen"/>
            </a:endParaRPr>
          </a:p>
          <a:p>
            <a:pPr>
              <a:buNone/>
            </a:pPr>
            <a:r>
              <a:rPr lang="en-US" sz="2800" dirty="0" smtClean="0">
                <a:latin typeface="AcadNusx" pitchFamily="2" charset="0"/>
              </a:rPr>
              <a:t> </a:t>
            </a:r>
            <a:endParaRPr lang="en-US" sz="2800" b="1" dirty="0" smtClean="0">
              <a:latin typeface="Sylfaen"/>
              <a:cs typeface="Sylfaen"/>
            </a:endParaRPr>
          </a:p>
        </p:txBody>
      </p:sp>
    </p:spTree>
    <p:extLst>
      <p:ext uri="{BB962C8B-B14F-4D97-AF65-F5344CB8AC3E}">
        <p14:creationId xmlns:p14="http://schemas.microsoft.com/office/powerpoint/2010/main" val="32414614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2800" dirty="0">
                <a:latin typeface="Sylfaen"/>
                <a:cs typeface="Sylfaen"/>
              </a:rPr>
              <a:t>პირველადი ინტერვიუს დროს მაინც გვიწევს ტრავმულ ინციდენტზე მუშაობა გარკვეული </a:t>
            </a:r>
            <a:r>
              <a:rPr lang="nb-NO" sz="2800" dirty="0" smtClean="0">
                <a:latin typeface="Sylfaen"/>
                <a:cs typeface="Sylfaen"/>
              </a:rPr>
              <a:t>სახით</a:t>
            </a:r>
            <a:r>
              <a:rPr lang="is-IS" sz="2800" dirty="0" smtClean="0">
                <a:latin typeface="Sylfaen"/>
                <a:cs typeface="Sylfaen"/>
              </a:rPr>
              <a:t>….</a:t>
            </a:r>
            <a:endParaRPr lang="en-US" sz="2800" dirty="0">
              <a:latin typeface="Sylfaen"/>
              <a:cs typeface="Sylfaen"/>
            </a:endParaRPr>
          </a:p>
        </p:txBody>
      </p:sp>
      <p:sp>
        <p:nvSpPr>
          <p:cNvPr id="3" name="Content Placeholder 2"/>
          <p:cNvSpPr>
            <a:spLocks noGrp="1"/>
          </p:cNvSpPr>
          <p:nvPr>
            <p:ph idx="1"/>
          </p:nvPr>
        </p:nvSpPr>
        <p:spPr>
          <a:xfrm>
            <a:off x="209492" y="2082800"/>
            <a:ext cx="7611318" cy="3749829"/>
          </a:xfrm>
        </p:spPr>
        <p:txBody>
          <a:bodyPr>
            <a:normAutofit fontScale="92500" lnSpcReduction="10000"/>
          </a:bodyPr>
          <a:lstStyle/>
          <a:p>
            <a:pPr marL="68580" indent="0">
              <a:buNone/>
            </a:pPr>
            <a:r>
              <a:rPr lang="nb-NO" dirty="0" smtClean="0"/>
              <a:t>   ყველაზე </a:t>
            </a:r>
            <a:r>
              <a:rPr lang="nb-NO" dirty="0"/>
              <a:t>ხშირად თავად </a:t>
            </a:r>
            <a:r>
              <a:rPr lang="nb-NO" b="1" dirty="0"/>
              <a:t>სიმპტომს </a:t>
            </a:r>
            <a:endParaRPr lang="nb-NO" b="1" dirty="0" smtClean="0"/>
          </a:p>
          <a:p>
            <a:pPr marL="68580" indent="0">
              <a:buNone/>
            </a:pPr>
            <a:r>
              <a:rPr lang="nb-NO" dirty="0" smtClean="0"/>
              <a:t>   გავყავართ </a:t>
            </a:r>
            <a:r>
              <a:rPr lang="nb-NO" dirty="0"/>
              <a:t>ტრავმულ ინციდენტზე, </a:t>
            </a:r>
            <a:endParaRPr lang="nb-NO" dirty="0" smtClean="0"/>
          </a:p>
          <a:p>
            <a:pPr marL="68580" indent="0">
              <a:buNone/>
            </a:pPr>
            <a:r>
              <a:rPr lang="nb-NO" dirty="0" smtClean="0"/>
              <a:t>   ვინაიდან </a:t>
            </a:r>
            <a:r>
              <a:rPr lang="nb-NO" dirty="0"/>
              <a:t>მისი განხილვა </a:t>
            </a:r>
            <a:r>
              <a:rPr lang="nb-NO" dirty="0" smtClean="0"/>
              <a:t>კონტექსტის</a:t>
            </a:r>
          </a:p>
          <a:p>
            <a:pPr marL="68580" indent="0">
              <a:buNone/>
            </a:pPr>
            <a:r>
              <a:rPr lang="nb-NO" dirty="0"/>
              <a:t> </a:t>
            </a:r>
            <a:r>
              <a:rPr lang="nb-NO" dirty="0" smtClean="0"/>
              <a:t>  </a:t>
            </a:r>
            <a:r>
              <a:rPr lang="nb-NO" dirty="0"/>
              <a:t>გარეშე თითქმის შეუძლებელია. </a:t>
            </a:r>
            <a:endParaRPr lang="nb-NO" dirty="0" smtClean="0"/>
          </a:p>
          <a:p>
            <a:endParaRPr lang="nb-NO" dirty="0"/>
          </a:p>
          <a:p>
            <a:pPr marL="68580" indent="0">
              <a:buNone/>
            </a:pPr>
            <a:r>
              <a:rPr lang="nb-NO" dirty="0"/>
              <a:t> </a:t>
            </a:r>
            <a:r>
              <a:rPr lang="nb-NO" dirty="0" smtClean="0"/>
              <a:t>  ისტორიის </a:t>
            </a:r>
            <a:r>
              <a:rPr lang="nb-NO" dirty="0"/>
              <a:t>თხრობა </a:t>
            </a:r>
            <a:r>
              <a:rPr lang="nb-NO" dirty="0" smtClean="0"/>
              <a:t>ხშირად</a:t>
            </a:r>
          </a:p>
          <a:p>
            <a:pPr marL="68580" indent="0">
              <a:buNone/>
            </a:pPr>
            <a:r>
              <a:rPr lang="nb-NO" dirty="0" smtClean="0"/>
              <a:t>   თავად </a:t>
            </a:r>
            <a:r>
              <a:rPr lang="nb-NO" b="1" dirty="0"/>
              <a:t>კლიენტის </a:t>
            </a:r>
            <a:r>
              <a:rPr lang="nb-NO" dirty="0"/>
              <a:t>სურვილსა </a:t>
            </a:r>
            <a:r>
              <a:rPr lang="nb-NO" dirty="0" smtClean="0"/>
              <a:t>და</a:t>
            </a:r>
          </a:p>
          <a:p>
            <a:pPr marL="68580" indent="0">
              <a:buNone/>
            </a:pPr>
            <a:r>
              <a:rPr lang="nb-NO" dirty="0" smtClean="0"/>
              <a:t>   საჭიროებას </a:t>
            </a:r>
            <a:r>
              <a:rPr lang="nb-NO" dirty="0"/>
              <a:t>შეიძლება </a:t>
            </a:r>
            <a:endParaRPr lang="nb-NO" dirty="0" smtClean="0"/>
          </a:p>
          <a:p>
            <a:pPr marL="68580" indent="0">
              <a:buNone/>
            </a:pPr>
            <a:r>
              <a:rPr lang="nb-NO" dirty="0"/>
              <a:t> </a:t>
            </a:r>
            <a:r>
              <a:rPr lang="nb-NO" dirty="0" smtClean="0"/>
              <a:t>  წარმოადგენდეს</a:t>
            </a:r>
            <a:r>
              <a:rPr lang="nb-NO" dirty="0"/>
              <a:t>. </a:t>
            </a:r>
          </a:p>
          <a:p>
            <a:pPr marL="68580" indent="0">
              <a:buNone/>
            </a:pPr>
            <a:r>
              <a:rPr lang="nb-NO" dirty="0" smtClean="0"/>
              <a:t> </a:t>
            </a:r>
            <a:endParaRPr lang="nb-NO" dirty="0"/>
          </a:p>
          <a:p>
            <a:endParaRPr lang="en-US" dirty="0"/>
          </a:p>
        </p:txBody>
      </p:sp>
      <p:pic>
        <p:nvPicPr>
          <p:cNvPr id="4" name="Picture 4" descr="2006040316040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03900" y="2082800"/>
            <a:ext cx="3340100" cy="4775200"/>
          </a:xfrm>
          <a:prstGeom prst="rect">
            <a:avLst/>
          </a:prstGeom>
        </p:spPr>
      </p:pic>
    </p:spTree>
    <p:extLst>
      <p:ext uri="{BB962C8B-B14F-4D97-AF65-F5344CB8AC3E}">
        <p14:creationId xmlns:p14="http://schemas.microsoft.com/office/powerpoint/2010/main" val="2788577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k-SK" sz="2800" dirty="0">
                <a:latin typeface="Sylfaen"/>
                <a:cs typeface="Sylfaen"/>
              </a:rPr>
              <a:t>მატრავმირებელი მოვლენის თხრობის მართვის რამდენიმე ხერხი: </a:t>
            </a:r>
            <a:br>
              <a:rPr lang="sk-SK" sz="2800" dirty="0">
                <a:latin typeface="Sylfaen"/>
                <a:cs typeface="Sylfaen"/>
              </a:rPr>
            </a:br>
            <a:endParaRPr lang="en-US" sz="2800" dirty="0"/>
          </a:p>
        </p:txBody>
      </p:sp>
      <p:sp>
        <p:nvSpPr>
          <p:cNvPr id="3" name="Content Placeholder 2"/>
          <p:cNvSpPr>
            <a:spLocks noGrp="1"/>
          </p:cNvSpPr>
          <p:nvPr>
            <p:ph idx="1"/>
          </p:nvPr>
        </p:nvSpPr>
        <p:spPr/>
        <p:txBody>
          <a:bodyPr>
            <a:normAutofit fontScale="92500" lnSpcReduction="20000"/>
          </a:bodyPr>
          <a:lstStyle/>
          <a:p>
            <a:r>
              <a:rPr lang="sk-SK" dirty="0" smtClean="0">
                <a:latin typeface="Sylfaen"/>
                <a:cs typeface="Sylfaen"/>
              </a:rPr>
              <a:t>დახურული </a:t>
            </a:r>
            <a:r>
              <a:rPr lang="sk-SK" dirty="0">
                <a:latin typeface="Sylfaen"/>
                <a:cs typeface="Sylfaen"/>
              </a:rPr>
              <a:t>ტიპის შეკითხვების გამოყენება </a:t>
            </a:r>
          </a:p>
          <a:p>
            <a:r>
              <a:rPr lang="sk-SK" dirty="0">
                <a:latin typeface="Sylfaen"/>
                <a:cs typeface="Sylfaen"/>
              </a:rPr>
              <a:t>დავყოთ ისტორია ნაწილებად, ეს დამზოგავია (ვუხსნით პაციენტს და </a:t>
            </a:r>
            <a:r>
              <a:rPr lang="sk-SK" dirty="0" smtClean="0">
                <a:latin typeface="Sylfaen"/>
                <a:cs typeface="Sylfaen"/>
              </a:rPr>
              <a:t>ვაყოლინებთ </a:t>
            </a:r>
            <a:r>
              <a:rPr lang="sk-SK" dirty="0">
                <a:latin typeface="Sylfaen"/>
                <a:cs typeface="Sylfaen"/>
              </a:rPr>
              <a:t>იმდენს, რამდენისათვისაც მზად არის), </a:t>
            </a:r>
          </a:p>
          <a:p>
            <a:r>
              <a:rPr lang="sk-SK" dirty="0">
                <a:latin typeface="Sylfaen"/>
                <a:cs typeface="Sylfaen"/>
              </a:rPr>
              <a:t>ძლიერი ემოციური „ამოხეთქვის“ საშიშროებისას გამოვიყენოთ </a:t>
            </a:r>
            <a:r>
              <a:rPr lang="sk-SK" dirty="0" smtClean="0">
                <a:latin typeface="Sylfaen"/>
                <a:cs typeface="Sylfaen"/>
              </a:rPr>
              <a:t>ტექნიკა </a:t>
            </a:r>
            <a:r>
              <a:rPr lang="sk-SK" dirty="0">
                <a:latin typeface="Sylfaen"/>
                <a:cs typeface="Sylfaen"/>
              </a:rPr>
              <a:t>– ემოციებიდან ფაქტებზე გადასვლა. </a:t>
            </a:r>
          </a:p>
          <a:p>
            <a:r>
              <a:rPr lang="sk-SK" dirty="0">
                <a:latin typeface="Sylfaen"/>
                <a:cs typeface="Sylfaen"/>
              </a:rPr>
              <a:t>თემის შეცვლა და </a:t>
            </a:r>
            <a:r>
              <a:rPr lang="sk-SK" dirty="0">
                <a:latin typeface="Sylfaen"/>
                <a:cs typeface="Sylfaen"/>
              </a:rPr>
              <a:t>ყურადღების გადატანა </a:t>
            </a:r>
            <a:r>
              <a:rPr lang="sk-SK" dirty="0" smtClean="0">
                <a:latin typeface="Sylfaen"/>
                <a:cs typeface="Sylfaen"/>
              </a:rPr>
              <a:t>კლიენტის რესურსებზე.</a:t>
            </a:r>
            <a:endParaRPr lang="sk-SK" dirty="0">
              <a:latin typeface="Sylfaen"/>
              <a:cs typeface="Sylfaen"/>
            </a:endParaRPr>
          </a:p>
          <a:p>
            <a:r>
              <a:rPr lang="sk-SK" dirty="0" smtClean="0">
                <a:latin typeface="Sylfaen"/>
                <a:cs typeface="Sylfaen"/>
              </a:rPr>
              <a:t>ყურადღების </a:t>
            </a:r>
            <a:r>
              <a:rPr lang="sk-SK" dirty="0">
                <a:latin typeface="Sylfaen"/>
                <a:cs typeface="Sylfaen"/>
              </a:rPr>
              <a:t>სიმპტომზე გადატანა, ფსიქოგანათლების ჩართვა და ა.შ. </a:t>
            </a:r>
            <a:endParaRPr lang="sk-SK" dirty="0">
              <a:latin typeface="Sylfaen"/>
              <a:cs typeface="Sylfaen"/>
            </a:endParaRPr>
          </a:p>
          <a:p>
            <a:endParaRPr lang="en-US" dirty="0"/>
          </a:p>
        </p:txBody>
      </p:sp>
    </p:spTree>
    <p:extLst>
      <p:ext uri="{BB962C8B-B14F-4D97-AF65-F5344CB8AC3E}">
        <p14:creationId xmlns:p14="http://schemas.microsoft.com/office/powerpoint/2010/main" val="1629775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12994"/>
            <a:ext cx="6777317" cy="4719636"/>
          </a:xfrm>
        </p:spPr>
        <p:txBody>
          <a:bodyPr/>
          <a:lstStyle/>
          <a:p>
            <a:r>
              <a:rPr lang="bg-BG" dirty="0">
                <a:latin typeface="Sylfaen"/>
                <a:cs typeface="Sylfaen"/>
              </a:rPr>
              <a:t>გვახსოვდეს! ინტერვიურების დროს ტრავმულ ისტორიაზე მუშაობისას არასოდეს გაუშვათ პაციენტი „გახსნილი, მფეთქავი ჭრილობით</a:t>
            </a:r>
            <a:r>
              <a:rPr lang="bg-BG" dirty="0" smtClean="0">
                <a:latin typeface="Sylfaen"/>
                <a:cs typeface="Sylfaen"/>
              </a:rPr>
              <a:t>“</a:t>
            </a:r>
            <a:r>
              <a:rPr lang="en-US" dirty="0" smtClean="0">
                <a:latin typeface="Sylfaen"/>
                <a:cs typeface="Sylfaen"/>
              </a:rPr>
              <a:t>.</a:t>
            </a:r>
          </a:p>
          <a:p>
            <a:r>
              <a:rPr lang="bg-BG" dirty="0" smtClean="0">
                <a:latin typeface="Sylfaen"/>
                <a:cs typeface="Sylfaen"/>
              </a:rPr>
              <a:t>ყოველთვის </a:t>
            </a:r>
            <a:r>
              <a:rPr lang="bg-BG" dirty="0">
                <a:latin typeface="Sylfaen"/>
                <a:cs typeface="Sylfaen"/>
              </a:rPr>
              <a:t>შევეცადოთ, შეძლებისდაგვარად მოვუაროთ მას, სამედიცინო ტერმინოლოგიით რომ ვთქვათ, „შევახვიოთ ჭრილობა, შევფუთოთ“. </a:t>
            </a:r>
            <a:endParaRPr lang="bg-BG" dirty="0">
              <a:latin typeface="Sylfaen"/>
              <a:cs typeface="Sylfaen"/>
            </a:endParaRPr>
          </a:p>
          <a:p>
            <a:endParaRPr lang="en-US" dirty="0"/>
          </a:p>
        </p:txBody>
      </p:sp>
    </p:spTree>
    <p:extLst>
      <p:ext uri="{BB962C8B-B14F-4D97-AF65-F5344CB8AC3E}">
        <p14:creationId xmlns:p14="http://schemas.microsoft.com/office/powerpoint/2010/main" val="3258297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b="1" dirty="0" smtClean="0">
                <a:latin typeface="Sylfaen"/>
                <a:cs typeface="Sylfaen"/>
              </a:rPr>
              <a:t>ფსიქოგანათლება</a:t>
            </a:r>
            <a:r>
              <a:rPr lang="en-US" dirty="0">
                <a:latin typeface="Sylfaen"/>
                <a:cs typeface="Sylfaen"/>
              </a:rPr>
              <a:t/>
            </a:r>
            <a:br>
              <a:rPr lang="en-US" dirty="0">
                <a:latin typeface="Sylfaen"/>
                <a:cs typeface="Sylfaen"/>
              </a:rPr>
            </a:br>
            <a:endParaRPr lang="en-US" dirty="0">
              <a:latin typeface="Sylfaen"/>
              <a:cs typeface="Sylfaen"/>
            </a:endParaRPr>
          </a:p>
        </p:txBody>
      </p:sp>
      <p:sp>
        <p:nvSpPr>
          <p:cNvPr id="3" name="Content Placeholder 2"/>
          <p:cNvSpPr>
            <a:spLocks noGrp="1"/>
          </p:cNvSpPr>
          <p:nvPr>
            <p:ph idx="1"/>
          </p:nvPr>
        </p:nvSpPr>
        <p:spPr/>
        <p:txBody>
          <a:bodyPr>
            <a:normAutofit fontScale="92500" lnSpcReduction="20000"/>
          </a:bodyPr>
          <a:lstStyle/>
          <a:p>
            <a:pPr marL="114300" indent="0">
              <a:buNone/>
            </a:pPr>
            <a:r>
              <a:rPr lang="en-US" b="1" dirty="0" err="1" smtClean="0">
                <a:latin typeface="Sylfaen"/>
                <a:cs typeface="Sylfaen"/>
              </a:rPr>
              <a:t>ფსიქოგანათლება</a:t>
            </a:r>
            <a:r>
              <a:rPr lang="en-US" dirty="0" smtClean="0">
                <a:latin typeface="Sylfaen"/>
                <a:cs typeface="Sylfaen"/>
              </a:rPr>
              <a:t> </a:t>
            </a:r>
            <a:r>
              <a:rPr lang="en-US" dirty="0" err="1">
                <a:latin typeface="Sylfaen"/>
                <a:cs typeface="Sylfaen"/>
              </a:rPr>
              <a:t>არის</a:t>
            </a:r>
            <a:r>
              <a:rPr lang="en-US" dirty="0">
                <a:latin typeface="Sylfaen"/>
                <a:cs typeface="Sylfaen"/>
              </a:rPr>
              <a:t> </a:t>
            </a:r>
            <a:r>
              <a:rPr lang="en-US" dirty="0" err="1">
                <a:latin typeface="Sylfaen"/>
                <a:cs typeface="Sylfaen"/>
              </a:rPr>
              <a:t>მენტალური</a:t>
            </a:r>
            <a:r>
              <a:rPr lang="en-US" dirty="0">
                <a:latin typeface="Sylfaen"/>
                <a:cs typeface="Sylfaen"/>
              </a:rPr>
              <a:t> </a:t>
            </a:r>
            <a:r>
              <a:rPr lang="en-US" dirty="0" err="1">
                <a:latin typeface="Sylfaen"/>
                <a:cs typeface="Sylfaen"/>
              </a:rPr>
              <a:t>სიმტომებისა</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მდგომარეობის</a:t>
            </a:r>
            <a:r>
              <a:rPr lang="en-US" dirty="0">
                <a:latin typeface="Sylfaen"/>
                <a:cs typeface="Sylfaen"/>
              </a:rPr>
              <a:t> </a:t>
            </a:r>
            <a:r>
              <a:rPr lang="en-US" dirty="0" err="1">
                <a:latin typeface="Sylfaen"/>
                <a:cs typeface="Sylfaen"/>
              </a:rPr>
              <a:t>ახსნა</a:t>
            </a:r>
            <a:r>
              <a:rPr lang="en-US" dirty="0">
                <a:latin typeface="Sylfaen"/>
                <a:cs typeface="Sylfaen"/>
              </a:rPr>
              <a:t> </a:t>
            </a:r>
            <a:r>
              <a:rPr lang="en-US" dirty="0" err="1" smtClean="0">
                <a:latin typeface="Sylfaen"/>
                <a:cs typeface="Sylfaen"/>
              </a:rPr>
              <a:t>ბენეფიციარისა</a:t>
            </a:r>
            <a:r>
              <a:rPr lang="en-US" dirty="0" smtClean="0">
                <a:latin typeface="Sylfaen"/>
                <a:cs typeface="Sylfaen"/>
              </a:rPr>
              <a:t> </a:t>
            </a:r>
            <a:r>
              <a:rPr lang="en-US" dirty="0" err="1">
                <a:latin typeface="Sylfaen"/>
                <a:cs typeface="Sylfaen"/>
              </a:rPr>
              <a:t>და</a:t>
            </a:r>
            <a:r>
              <a:rPr lang="en-US" dirty="0">
                <a:latin typeface="Sylfaen"/>
                <a:cs typeface="Sylfaen"/>
              </a:rPr>
              <a:t>/</a:t>
            </a:r>
            <a:r>
              <a:rPr lang="en-US" dirty="0" err="1">
                <a:latin typeface="Sylfaen"/>
                <a:cs typeface="Sylfaen"/>
              </a:rPr>
              <a:t>ან</a:t>
            </a:r>
            <a:r>
              <a:rPr lang="en-US" dirty="0">
                <a:latin typeface="Sylfaen"/>
                <a:cs typeface="Sylfaen"/>
              </a:rPr>
              <a:t> </a:t>
            </a:r>
            <a:r>
              <a:rPr lang="en-US" dirty="0" err="1">
                <a:latin typeface="Sylfaen"/>
                <a:cs typeface="Sylfaen"/>
              </a:rPr>
              <a:t>მისი</a:t>
            </a:r>
            <a:r>
              <a:rPr lang="en-US" dirty="0">
                <a:latin typeface="Sylfaen"/>
                <a:cs typeface="Sylfaen"/>
              </a:rPr>
              <a:t> </a:t>
            </a:r>
            <a:r>
              <a:rPr lang="en-US" dirty="0" err="1">
                <a:latin typeface="Sylfaen"/>
                <a:cs typeface="Sylfaen"/>
              </a:rPr>
              <a:t>ახლობლებისთვის</a:t>
            </a:r>
            <a:r>
              <a:rPr lang="en-US" dirty="0">
                <a:latin typeface="Sylfaen"/>
                <a:cs typeface="Sylfaen"/>
              </a:rPr>
              <a:t>. </a:t>
            </a:r>
            <a:endParaRPr lang="en-US" dirty="0" smtClean="0">
              <a:latin typeface="Sylfaen"/>
              <a:cs typeface="Sylfaen"/>
            </a:endParaRPr>
          </a:p>
          <a:p>
            <a:pPr marL="114300" indent="0">
              <a:buNone/>
            </a:pPr>
            <a:r>
              <a:rPr lang="en-US" dirty="0" err="1" smtClean="0">
                <a:latin typeface="Sylfaen"/>
                <a:cs typeface="Sylfaen"/>
              </a:rPr>
              <a:t>ფსიქოგანათლება</a:t>
            </a:r>
            <a:r>
              <a:rPr lang="en-US" dirty="0" smtClean="0">
                <a:latin typeface="Sylfaen"/>
                <a:cs typeface="Sylfaen"/>
              </a:rPr>
              <a:t> </a:t>
            </a:r>
            <a:r>
              <a:rPr lang="en-US" dirty="0" err="1">
                <a:latin typeface="Sylfaen"/>
                <a:cs typeface="Sylfaen"/>
              </a:rPr>
              <a:t>შესაძლებელია</a:t>
            </a:r>
            <a:r>
              <a:rPr lang="en-US" dirty="0">
                <a:latin typeface="Sylfaen"/>
                <a:cs typeface="Sylfaen"/>
              </a:rPr>
              <a:t> </a:t>
            </a:r>
            <a:r>
              <a:rPr lang="en-US" dirty="0" err="1">
                <a:latin typeface="Sylfaen"/>
                <a:cs typeface="Sylfaen"/>
              </a:rPr>
              <a:t>გამოყენებული</a:t>
            </a:r>
            <a:r>
              <a:rPr lang="en-US" dirty="0">
                <a:latin typeface="Sylfaen"/>
                <a:cs typeface="Sylfaen"/>
              </a:rPr>
              <a:t> </a:t>
            </a:r>
            <a:r>
              <a:rPr lang="en-US" dirty="0" err="1">
                <a:latin typeface="Sylfaen"/>
                <a:cs typeface="Sylfaen"/>
              </a:rPr>
              <a:t>იქნას</a:t>
            </a:r>
            <a:r>
              <a:rPr lang="en-US" dirty="0">
                <a:latin typeface="Sylfaen"/>
                <a:cs typeface="Sylfaen"/>
              </a:rPr>
              <a:t> </a:t>
            </a:r>
            <a:r>
              <a:rPr lang="en-US" dirty="0" err="1" smtClean="0">
                <a:latin typeface="Sylfaen"/>
                <a:cs typeface="Sylfaen"/>
              </a:rPr>
              <a:t>ინტერვიუს</a:t>
            </a:r>
            <a:r>
              <a:rPr lang="en-US" dirty="0" smtClean="0">
                <a:latin typeface="Sylfaen"/>
                <a:cs typeface="Sylfaen"/>
              </a:rPr>
              <a:t> </a:t>
            </a:r>
            <a:r>
              <a:rPr lang="en-US" dirty="0" err="1">
                <a:latin typeface="Sylfaen"/>
                <a:cs typeface="Sylfaen"/>
              </a:rPr>
              <a:t>დიაგნოსტიკურ</a:t>
            </a:r>
            <a:r>
              <a:rPr lang="en-US" dirty="0">
                <a:latin typeface="Sylfaen"/>
                <a:cs typeface="Sylfaen"/>
              </a:rPr>
              <a:t> </a:t>
            </a:r>
            <a:r>
              <a:rPr lang="en-US" dirty="0" err="1">
                <a:latin typeface="Sylfaen"/>
                <a:cs typeface="Sylfaen"/>
              </a:rPr>
              <a:t>ნაწილში</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ასვე</a:t>
            </a:r>
            <a:r>
              <a:rPr lang="en-US" dirty="0">
                <a:latin typeface="Sylfaen"/>
                <a:cs typeface="Sylfaen"/>
              </a:rPr>
              <a:t> </a:t>
            </a:r>
            <a:r>
              <a:rPr lang="en-US" dirty="0" err="1">
                <a:latin typeface="Sylfaen"/>
                <a:cs typeface="Sylfaen"/>
              </a:rPr>
              <a:t>თერაპიულ</a:t>
            </a:r>
            <a:r>
              <a:rPr lang="en-US" dirty="0">
                <a:latin typeface="Sylfaen"/>
                <a:cs typeface="Sylfaen"/>
              </a:rPr>
              <a:t> </a:t>
            </a:r>
            <a:r>
              <a:rPr lang="en-US" dirty="0" err="1">
                <a:latin typeface="Sylfaen"/>
                <a:cs typeface="Sylfaen"/>
              </a:rPr>
              <a:t>ურთიერთობაში</a:t>
            </a:r>
            <a:r>
              <a:rPr lang="en-US" dirty="0">
                <a:latin typeface="Sylfaen"/>
                <a:cs typeface="Sylfaen"/>
              </a:rPr>
              <a:t> </a:t>
            </a:r>
            <a:r>
              <a:rPr lang="en-US" dirty="0" err="1">
                <a:latin typeface="Sylfaen"/>
                <a:cs typeface="Sylfaen"/>
              </a:rPr>
              <a:t>ატარებდეს</a:t>
            </a:r>
            <a:r>
              <a:rPr lang="en-US" dirty="0">
                <a:latin typeface="Sylfaen"/>
                <a:cs typeface="Sylfaen"/>
              </a:rPr>
              <a:t> </a:t>
            </a:r>
            <a:r>
              <a:rPr lang="en-US" dirty="0" err="1">
                <a:latin typeface="Sylfaen"/>
                <a:cs typeface="Sylfaen"/>
              </a:rPr>
              <a:t>ფსიქოკორექციულ</a:t>
            </a:r>
            <a:r>
              <a:rPr lang="en-US" dirty="0">
                <a:latin typeface="Sylfaen"/>
                <a:cs typeface="Sylfaen"/>
              </a:rPr>
              <a:t> </a:t>
            </a:r>
            <a:r>
              <a:rPr lang="en-US" dirty="0" err="1">
                <a:latin typeface="Sylfaen"/>
                <a:cs typeface="Sylfaen"/>
              </a:rPr>
              <a:t>ფუნქციას</a:t>
            </a:r>
            <a:r>
              <a:rPr lang="en-US" dirty="0" smtClean="0">
                <a:latin typeface="Sylfaen"/>
                <a:cs typeface="Sylfaen"/>
              </a:rPr>
              <a:t>.</a:t>
            </a:r>
          </a:p>
          <a:p>
            <a:pPr marL="114300" indent="0">
              <a:buNone/>
            </a:pPr>
            <a:endParaRPr lang="en-US" dirty="0">
              <a:latin typeface="Sylfaen"/>
              <a:cs typeface="Sylfaen"/>
            </a:endParaRPr>
          </a:p>
          <a:p>
            <a:pPr marL="114300" indent="0">
              <a:buNone/>
            </a:pPr>
            <a:r>
              <a:rPr lang="en-US" dirty="0" err="1" smtClean="0">
                <a:latin typeface="Sylfaen"/>
                <a:cs typeface="Sylfaen"/>
              </a:rPr>
              <a:t>ფსიქოგანათლება</a:t>
            </a:r>
            <a:r>
              <a:rPr lang="en-US" dirty="0" smtClean="0">
                <a:latin typeface="Sylfaen"/>
                <a:cs typeface="Sylfaen"/>
              </a:rPr>
              <a:t> </a:t>
            </a:r>
            <a:r>
              <a:rPr lang="en-US" dirty="0" err="1" smtClean="0">
                <a:latin typeface="Sylfaen"/>
                <a:cs typeface="Sylfaen"/>
              </a:rPr>
              <a:t>დამარწმუნებლად</a:t>
            </a:r>
            <a:r>
              <a:rPr lang="en-US" dirty="0" smtClean="0">
                <a:latin typeface="Sylfaen"/>
                <a:cs typeface="Sylfaen"/>
              </a:rPr>
              <a:t> </a:t>
            </a:r>
            <a:r>
              <a:rPr lang="en-US" dirty="0" err="1" smtClean="0">
                <a:latin typeface="Sylfaen"/>
                <a:cs typeface="Sylfaen"/>
              </a:rPr>
              <a:t>მოქმედებს</a:t>
            </a:r>
            <a:r>
              <a:rPr lang="en-US" dirty="0" smtClean="0">
                <a:latin typeface="Sylfaen"/>
                <a:cs typeface="Sylfaen"/>
              </a:rPr>
              <a:t>. </a:t>
            </a:r>
            <a:r>
              <a:rPr lang="en-US" dirty="0" err="1" smtClean="0">
                <a:latin typeface="Sylfaen"/>
                <a:cs typeface="Sylfaen"/>
              </a:rPr>
              <a:t>და</a:t>
            </a:r>
            <a:r>
              <a:rPr lang="en-US" dirty="0" smtClean="0">
                <a:latin typeface="Sylfaen"/>
                <a:cs typeface="Sylfaen"/>
              </a:rPr>
              <a:t> </a:t>
            </a:r>
            <a:r>
              <a:rPr lang="en-US" dirty="0" err="1" smtClean="0">
                <a:latin typeface="Sylfaen"/>
                <a:cs typeface="Sylfaen"/>
              </a:rPr>
              <a:t>ეხმარება</a:t>
            </a:r>
            <a:r>
              <a:rPr lang="en-US" dirty="0" smtClean="0">
                <a:latin typeface="Sylfaen"/>
                <a:cs typeface="Sylfaen"/>
              </a:rPr>
              <a:t> </a:t>
            </a:r>
            <a:r>
              <a:rPr lang="en-US" dirty="0" err="1">
                <a:latin typeface="Sylfaen"/>
                <a:cs typeface="Sylfaen"/>
              </a:rPr>
              <a:t>პირს</a:t>
            </a:r>
            <a:r>
              <a:rPr lang="en-US" dirty="0" err="1" smtClean="0">
                <a:latin typeface="Sylfaen"/>
                <a:cs typeface="Sylfaen"/>
              </a:rPr>
              <a:t>,რომ</a:t>
            </a:r>
            <a:r>
              <a:rPr lang="en-US" dirty="0" smtClean="0">
                <a:latin typeface="Sylfaen"/>
                <a:cs typeface="Sylfaen"/>
              </a:rPr>
              <a:t>  </a:t>
            </a:r>
            <a:r>
              <a:rPr lang="en-US" dirty="0" err="1" smtClean="0">
                <a:latin typeface="Sylfaen"/>
                <a:cs typeface="Sylfaen"/>
              </a:rPr>
              <a:t>უკეთ</a:t>
            </a:r>
            <a:r>
              <a:rPr lang="en-US" dirty="0" smtClean="0">
                <a:latin typeface="Sylfaen"/>
                <a:cs typeface="Sylfaen"/>
              </a:rPr>
              <a:t> </a:t>
            </a:r>
            <a:r>
              <a:rPr lang="en-US" dirty="0" err="1" smtClean="0">
                <a:latin typeface="Sylfaen"/>
                <a:cs typeface="Sylfaen"/>
              </a:rPr>
              <a:t>გაერკვეს</a:t>
            </a:r>
            <a:r>
              <a:rPr lang="en-US" dirty="0" smtClean="0">
                <a:latin typeface="Sylfaen"/>
                <a:cs typeface="Sylfaen"/>
              </a:rPr>
              <a:t> </a:t>
            </a:r>
            <a:r>
              <a:rPr lang="en-US" dirty="0" err="1" smtClean="0">
                <a:latin typeface="Sylfaen"/>
                <a:cs typeface="Sylfaen"/>
              </a:rPr>
              <a:t>საკუთარ</a:t>
            </a:r>
            <a:r>
              <a:rPr lang="en-US" dirty="0" smtClean="0">
                <a:latin typeface="Sylfaen"/>
                <a:cs typeface="Sylfaen"/>
              </a:rPr>
              <a:t> </a:t>
            </a:r>
            <a:r>
              <a:rPr lang="en-US" dirty="0" err="1" smtClean="0">
                <a:latin typeface="Sylfaen"/>
                <a:cs typeface="Sylfaen"/>
              </a:rPr>
              <a:t>მდგომარეობაში</a:t>
            </a:r>
            <a:r>
              <a:rPr lang="en-US" dirty="0" smtClean="0">
                <a:latin typeface="Sylfaen"/>
                <a:cs typeface="Sylfaen"/>
              </a:rPr>
              <a:t>. </a:t>
            </a:r>
            <a:endParaRPr lang="en-US" dirty="0" smtClean="0">
              <a:latin typeface="Sylfaen"/>
              <a:cs typeface="Sylfaen"/>
            </a:endParaRPr>
          </a:p>
          <a:p>
            <a:pPr marL="114300" indent="0">
              <a:buNone/>
            </a:pPr>
            <a:endParaRPr lang="en-US" dirty="0">
              <a:latin typeface="Sylfaen"/>
              <a:cs typeface="Sylfaen"/>
            </a:endParaRPr>
          </a:p>
        </p:txBody>
      </p:sp>
    </p:spTree>
    <p:extLst>
      <p:ext uri="{BB962C8B-B14F-4D97-AF65-F5344CB8AC3E}">
        <p14:creationId xmlns:p14="http://schemas.microsoft.com/office/powerpoint/2010/main" val="14916546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endParaRPr lang="en-US" dirty="0">
              <a:latin typeface="Sylfaen"/>
              <a:cs typeface="Sylfaen"/>
            </a:endParaRPr>
          </a:p>
          <a:p>
            <a:pPr marL="114300" indent="0" algn="ctr">
              <a:buNone/>
            </a:pPr>
            <a:r>
              <a:rPr lang="ka-GE" dirty="0">
                <a:solidFill>
                  <a:srgbClr val="FF0000"/>
                </a:solidFill>
                <a:cs typeface="Sylfaen"/>
              </a:rPr>
              <a:t>ფსიქოგანათლება არ უნდა ტარდებოდეს ლექციების სახით!</a:t>
            </a:r>
            <a:endParaRPr lang="en-US" dirty="0">
              <a:solidFill>
                <a:srgbClr val="FF0000"/>
              </a:solidFill>
              <a:latin typeface="Sylfaen"/>
              <a:cs typeface="Sylfaen"/>
            </a:endParaRPr>
          </a:p>
          <a:p>
            <a:endParaRPr lang="en-US" dirty="0"/>
          </a:p>
        </p:txBody>
      </p:sp>
    </p:spTree>
    <p:extLst>
      <p:ext uri="{BB962C8B-B14F-4D97-AF65-F5344CB8AC3E}">
        <p14:creationId xmlns:p14="http://schemas.microsoft.com/office/powerpoint/2010/main" val="3993595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err="1">
                <a:latin typeface="Sylfaen"/>
                <a:cs typeface="Sylfaen"/>
              </a:rPr>
              <a:t>ფსიქოგანათლების</a:t>
            </a:r>
            <a:r>
              <a:rPr lang="en-US" sz="2800" dirty="0">
                <a:latin typeface="Sylfaen"/>
                <a:cs typeface="Sylfaen"/>
              </a:rPr>
              <a:t> </a:t>
            </a:r>
            <a:r>
              <a:rPr lang="en-US" sz="2800" dirty="0" err="1">
                <a:latin typeface="Sylfaen"/>
                <a:cs typeface="Sylfaen"/>
              </a:rPr>
              <a:t>პროცესი</a:t>
            </a:r>
            <a:r>
              <a:rPr lang="en-US" sz="2800" dirty="0">
                <a:latin typeface="Sylfaen"/>
                <a:cs typeface="Sylfaen"/>
              </a:rPr>
              <a:t> </a:t>
            </a:r>
            <a:r>
              <a:rPr lang="en-US" sz="2800" dirty="0" err="1">
                <a:latin typeface="Sylfaen"/>
                <a:cs typeface="Sylfaen"/>
              </a:rPr>
              <a:t>უნდა</a:t>
            </a:r>
            <a:r>
              <a:rPr lang="en-US" sz="2800" dirty="0">
                <a:latin typeface="Sylfaen"/>
                <a:cs typeface="Sylfaen"/>
              </a:rPr>
              <a:t> </a:t>
            </a:r>
            <a:r>
              <a:rPr lang="en-US" sz="2800" dirty="0" err="1">
                <a:latin typeface="Sylfaen"/>
                <a:cs typeface="Sylfaen"/>
              </a:rPr>
              <a:t>მიმდინარეობდეს</a:t>
            </a:r>
            <a:r>
              <a:rPr lang="en-US" sz="2800" dirty="0">
                <a:latin typeface="Sylfaen"/>
                <a:cs typeface="Sylfaen"/>
              </a:rPr>
              <a:t>:</a:t>
            </a:r>
            <a:br>
              <a:rPr lang="en-US" sz="2800" dirty="0">
                <a:latin typeface="Sylfaen"/>
                <a:cs typeface="Sylfaen"/>
              </a:rPr>
            </a:br>
            <a:endParaRPr lang="en-US" sz="2800" dirty="0">
              <a:latin typeface="Sylfaen"/>
              <a:cs typeface="Sylfaen"/>
            </a:endParaRPr>
          </a:p>
        </p:txBody>
      </p:sp>
      <p:sp>
        <p:nvSpPr>
          <p:cNvPr id="3" name="Content Placeholder 2"/>
          <p:cNvSpPr>
            <a:spLocks noGrp="1"/>
          </p:cNvSpPr>
          <p:nvPr>
            <p:ph idx="1"/>
          </p:nvPr>
        </p:nvSpPr>
        <p:spPr/>
        <p:txBody>
          <a:bodyPr>
            <a:normAutofit fontScale="77500" lnSpcReduction="20000"/>
          </a:bodyPr>
          <a:lstStyle/>
          <a:p>
            <a:pPr lvl="0"/>
            <a:r>
              <a:rPr lang="en-US" dirty="0" err="1" smtClean="0">
                <a:latin typeface="Sylfaen"/>
                <a:cs typeface="Sylfaen"/>
              </a:rPr>
              <a:t>ნაბიჯ</a:t>
            </a:r>
            <a:r>
              <a:rPr lang="en-US" dirty="0" err="1">
                <a:latin typeface="Sylfaen"/>
                <a:cs typeface="Sylfaen"/>
              </a:rPr>
              <a:t>-ნაბიჯ</a:t>
            </a:r>
            <a:r>
              <a:rPr lang="ka-GE" dirty="0">
                <a:latin typeface="Sylfaen"/>
                <a:cs typeface="Sylfaen"/>
              </a:rPr>
              <a:t>, წარმოდგენილი ჩივილების მხარდამხარ;</a:t>
            </a:r>
            <a:endParaRPr lang="en-US" dirty="0">
              <a:latin typeface="Sylfaen"/>
              <a:cs typeface="Sylfaen"/>
            </a:endParaRPr>
          </a:p>
          <a:p>
            <a:pPr lvl="0"/>
            <a:r>
              <a:rPr lang="en-US" dirty="0" err="1">
                <a:latin typeface="Sylfaen"/>
                <a:cs typeface="Sylfaen"/>
              </a:rPr>
              <a:t>მარტივი</a:t>
            </a:r>
            <a:r>
              <a:rPr lang="en-US" dirty="0">
                <a:latin typeface="Sylfaen"/>
                <a:cs typeface="Sylfaen"/>
              </a:rPr>
              <a:t>, </a:t>
            </a:r>
            <a:r>
              <a:rPr lang="en-US" dirty="0" err="1">
                <a:latin typeface="Sylfaen"/>
                <a:cs typeface="Sylfaen"/>
              </a:rPr>
              <a:t>იოლად</a:t>
            </a:r>
            <a:r>
              <a:rPr lang="en-US" dirty="0">
                <a:latin typeface="Sylfaen"/>
                <a:cs typeface="Sylfaen"/>
              </a:rPr>
              <a:t> </a:t>
            </a:r>
            <a:r>
              <a:rPr lang="en-US" dirty="0" err="1">
                <a:latin typeface="Sylfaen"/>
                <a:cs typeface="Sylfaen"/>
              </a:rPr>
              <a:t>გასაგები</a:t>
            </a:r>
            <a:r>
              <a:rPr lang="en-US" dirty="0">
                <a:latin typeface="Sylfaen"/>
                <a:cs typeface="Sylfaen"/>
              </a:rPr>
              <a:t> </a:t>
            </a:r>
            <a:r>
              <a:rPr lang="en-US" dirty="0" err="1">
                <a:latin typeface="Sylfaen"/>
                <a:cs typeface="Sylfaen"/>
              </a:rPr>
              <a:t>ლექსიკით</a:t>
            </a:r>
            <a:r>
              <a:rPr lang="en-US" dirty="0">
                <a:latin typeface="Sylfaen"/>
                <a:cs typeface="Sylfaen"/>
              </a:rPr>
              <a:t>;</a:t>
            </a:r>
          </a:p>
          <a:p>
            <a:pPr lvl="0"/>
            <a:r>
              <a:rPr lang="en-US" dirty="0" err="1">
                <a:latin typeface="Sylfaen"/>
                <a:cs typeface="Sylfaen"/>
              </a:rPr>
              <a:t>შემაშფოთებელი</a:t>
            </a:r>
            <a:r>
              <a:rPr lang="en-US" dirty="0">
                <a:latin typeface="Sylfaen"/>
                <a:cs typeface="Sylfaen"/>
              </a:rPr>
              <a:t> </a:t>
            </a:r>
            <a:r>
              <a:rPr lang="en-US" dirty="0" err="1">
                <a:latin typeface="Sylfaen"/>
                <a:cs typeface="Sylfaen"/>
              </a:rPr>
              <a:t>განცდებისა</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შეგრძნებების</a:t>
            </a:r>
            <a:r>
              <a:rPr lang="en-US" dirty="0">
                <a:latin typeface="Sylfaen"/>
                <a:cs typeface="Sylfaen"/>
              </a:rPr>
              <a:t> </a:t>
            </a:r>
            <a:r>
              <a:rPr lang="en-US" dirty="0" err="1">
                <a:latin typeface="Sylfaen"/>
                <a:cs typeface="Sylfaen"/>
              </a:rPr>
              <a:t>მიზეზების</a:t>
            </a:r>
            <a:r>
              <a:rPr lang="en-US" dirty="0">
                <a:latin typeface="Sylfaen"/>
                <a:cs typeface="Sylfaen"/>
              </a:rPr>
              <a:t> </a:t>
            </a:r>
            <a:r>
              <a:rPr lang="en-US" dirty="0" err="1">
                <a:latin typeface="Sylfaen"/>
                <a:cs typeface="Sylfaen"/>
              </a:rPr>
              <a:t>ახსნით</a:t>
            </a:r>
            <a:r>
              <a:rPr lang="en-US" dirty="0">
                <a:latin typeface="Sylfaen"/>
                <a:cs typeface="Sylfaen"/>
              </a:rPr>
              <a:t>;</a:t>
            </a:r>
          </a:p>
          <a:p>
            <a:pPr lvl="0"/>
            <a:r>
              <a:rPr lang="en-US" dirty="0" err="1">
                <a:latin typeface="Sylfaen"/>
                <a:cs typeface="Sylfaen"/>
              </a:rPr>
              <a:t>სიპტომების</a:t>
            </a:r>
            <a:r>
              <a:rPr lang="en-US" dirty="0">
                <a:latin typeface="Sylfaen"/>
                <a:cs typeface="Sylfaen"/>
              </a:rPr>
              <a:t> </a:t>
            </a:r>
            <a:r>
              <a:rPr lang="en-US" dirty="0" err="1">
                <a:latin typeface="Sylfaen"/>
                <a:cs typeface="Sylfaen"/>
              </a:rPr>
              <a:t>წარმოშობის</a:t>
            </a:r>
            <a:r>
              <a:rPr lang="en-US" dirty="0">
                <a:latin typeface="Sylfaen"/>
                <a:cs typeface="Sylfaen"/>
              </a:rPr>
              <a:t> </a:t>
            </a:r>
            <a:r>
              <a:rPr lang="en-US" dirty="0" err="1">
                <a:latin typeface="Sylfaen"/>
                <a:cs typeface="Sylfaen"/>
              </a:rPr>
              <a:t>წყაროების</a:t>
            </a:r>
            <a:r>
              <a:rPr lang="en-US" dirty="0">
                <a:latin typeface="Sylfaen"/>
                <a:cs typeface="Sylfaen"/>
              </a:rPr>
              <a:t> </a:t>
            </a:r>
            <a:r>
              <a:rPr lang="en-US" dirty="0" err="1">
                <a:latin typeface="Sylfaen"/>
                <a:cs typeface="Sylfaen"/>
              </a:rPr>
              <a:t>გაცნობით</a:t>
            </a:r>
            <a:r>
              <a:rPr lang="en-US" dirty="0">
                <a:latin typeface="Sylfaen"/>
                <a:cs typeface="Sylfaen"/>
              </a:rPr>
              <a:t>;</a:t>
            </a:r>
          </a:p>
          <a:p>
            <a:pPr lvl="0"/>
            <a:r>
              <a:rPr lang="en-US" dirty="0" err="1">
                <a:latin typeface="Sylfaen"/>
                <a:cs typeface="Sylfaen"/>
              </a:rPr>
              <a:t>სტრესის</a:t>
            </a:r>
            <a:r>
              <a:rPr lang="en-US" dirty="0">
                <a:latin typeface="Sylfaen"/>
                <a:cs typeface="Sylfaen"/>
              </a:rPr>
              <a:t> </a:t>
            </a:r>
            <a:r>
              <a:rPr lang="ka-GE" dirty="0">
                <a:latin typeface="Sylfaen"/>
                <a:cs typeface="Sylfaen"/>
              </a:rPr>
              <a:t>პოზიტიური და ნეგატიური გავლენის ახსნით;</a:t>
            </a:r>
            <a:endParaRPr lang="en-US" dirty="0">
              <a:latin typeface="Sylfaen"/>
              <a:cs typeface="Sylfaen"/>
            </a:endParaRPr>
          </a:p>
          <a:p>
            <a:pPr lvl="0"/>
            <a:r>
              <a:rPr lang="ka-GE" dirty="0">
                <a:latin typeface="Sylfaen"/>
                <a:cs typeface="Sylfaen"/>
              </a:rPr>
              <a:t>ჩვეული გამკლავების წახალისება და გაძლიერებით;</a:t>
            </a:r>
            <a:endParaRPr lang="en-US" dirty="0">
              <a:latin typeface="Sylfaen"/>
              <a:cs typeface="Sylfaen"/>
            </a:endParaRPr>
          </a:p>
          <a:p>
            <a:pPr lvl="0"/>
            <a:r>
              <a:rPr lang="ka-GE" dirty="0">
                <a:latin typeface="Sylfaen"/>
                <a:cs typeface="Sylfaen"/>
              </a:rPr>
              <a:t>ალტერნატიული გამკლავების ხერხების შეთავაზებით;</a:t>
            </a:r>
            <a:endParaRPr lang="en-US" dirty="0">
              <a:latin typeface="Sylfaen"/>
              <a:cs typeface="Sylfaen"/>
            </a:endParaRPr>
          </a:p>
          <a:p>
            <a:pPr lvl="0"/>
            <a:r>
              <a:rPr lang="en-US" dirty="0" err="1">
                <a:latin typeface="Sylfaen"/>
                <a:cs typeface="Sylfaen"/>
              </a:rPr>
              <a:t>სტრესის</a:t>
            </a:r>
            <a:r>
              <a:rPr lang="en-US" dirty="0">
                <a:latin typeface="Sylfaen"/>
                <a:cs typeface="Sylfaen"/>
              </a:rPr>
              <a:t> </a:t>
            </a:r>
            <a:r>
              <a:rPr lang="en-US" dirty="0" err="1">
                <a:latin typeface="Sylfaen"/>
                <a:cs typeface="Sylfaen"/>
              </a:rPr>
              <a:t>მ</a:t>
            </a:r>
            <a:r>
              <a:rPr lang="ka-GE" dirty="0">
                <a:latin typeface="Sylfaen"/>
                <a:cs typeface="Sylfaen"/>
              </a:rPr>
              <a:t>ოვლ</a:t>
            </a:r>
            <a:r>
              <a:rPr lang="en-US" dirty="0" err="1">
                <a:latin typeface="Sylfaen"/>
                <a:cs typeface="Sylfaen"/>
              </a:rPr>
              <a:t>ის</a:t>
            </a:r>
            <a:r>
              <a:rPr lang="en-US" dirty="0">
                <a:latin typeface="Sylfaen"/>
                <a:cs typeface="Sylfaen"/>
              </a:rPr>
              <a:t> </a:t>
            </a:r>
            <a:r>
              <a:rPr lang="en-US" dirty="0" err="1">
                <a:latin typeface="Sylfaen"/>
                <a:cs typeface="Sylfaen"/>
              </a:rPr>
              <a:t>უნარების</a:t>
            </a:r>
            <a:r>
              <a:rPr lang="en-US" dirty="0">
                <a:latin typeface="Sylfaen"/>
                <a:cs typeface="Sylfaen"/>
              </a:rPr>
              <a:t> </a:t>
            </a:r>
            <a:r>
              <a:rPr lang="en-US" dirty="0" err="1">
                <a:latin typeface="Sylfaen"/>
                <a:cs typeface="Sylfaen"/>
              </a:rPr>
              <a:t>გავარჯიშების</a:t>
            </a:r>
            <a:r>
              <a:rPr lang="en-US" dirty="0">
                <a:latin typeface="Sylfaen"/>
                <a:cs typeface="Sylfaen"/>
              </a:rPr>
              <a:t> </a:t>
            </a:r>
            <a:r>
              <a:rPr lang="en-US" dirty="0" err="1">
                <a:latin typeface="Sylfaen"/>
                <a:cs typeface="Sylfaen"/>
              </a:rPr>
              <a:t>მნიშვნელობ</a:t>
            </a:r>
            <a:r>
              <a:rPr lang="ka-GE" dirty="0">
                <a:latin typeface="Sylfaen"/>
                <a:cs typeface="Sylfaen"/>
              </a:rPr>
              <a:t>ის ახსნით;</a:t>
            </a:r>
            <a:endParaRPr lang="en-US" dirty="0">
              <a:latin typeface="Sylfaen"/>
              <a:cs typeface="Sylfaen"/>
            </a:endParaRPr>
          </a:p>
          <a:p>
            <a:pPr lvl="0"/>
            <a:r>
              <a:rPr lang="en-US" dirty="0" err="1">
                <a:latin typeface="Sylfaen"/>
                <a:cs typeface="Sylfaen"/>
              </a:rPr>
              <a:t>სასურველია</a:t>
            </a:r>
            <a:r>
              <a:rPr lang="en-US" dirty="0">
                <a:latin typeface="Sylfaen"/>
                <a:cs typeface="Sylfaen"/>
              </a:rPr>
              <a:t> </a:t>
            </a:r>
            <a:r>
              <a:rPr lang="en-US" dirty="0" err="1">
                <a:latin typeface="Sylfaen"/>
                <a:cs typeface="Sylfaen"/>
              </a:rPr>
              <a:t>თვალსაჩინოების</a:t>
            </a:r>
            <a:r>
              <a:rPr lang="en-US" dirty="0">
                <a:latin typeface="Sylfaen"/>
                <a:cs typeface="Sylfaen"/>
              </a:rPr>
              <a:t> </a:t>
            </a:r>
            <a:r>
              <a:rPr lang="en-US" dirty="0" err="1">
                <a:latin typeface="Sylfaen"/>
                <a:cs typeface="Sylfaen"/>
              </a:rPr>
              <a:t>გამოყენებით</a:t>
            </a:r>
            <a:r>
              <a:rPr lang="en-US" dirty="0">
                <a:latin typeface="Sylfaen"/>
                <a:cs typeface="Sylfaen"/>
              </a:rPr>
              <a:t>;</a:t>
            </a:r>
          </a:p>
          <a:p>
            <a:endParaRPr lang="en-US" dirty="0"/>
          </a:p>
        </p:txBody>
      </p:sp>
    </p:spTree>
    <p:extLst>
      <p:ext uri="{BB962C8B-B14F-4D97-AF65-F5344CB8AC3E}">
        <p14:creationId xmlns:p14="http://schemas.microsoft.com/office/powerpoint/2010/main" val="254308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700" b="1" i="1" dirty="0" smtClean="0">
                <a:latin typeface="Sylfaen"/>
                <a:cs typeface="Sylfaen"/>
              </a:rPr>
              <a:t/>
            </a:r>
            <a:br>
              <a:rPr lang="ka-GE" sz="2700" b="1" i="1" dirty="0" smtClean="0">
                <a:latin typeface="Sylfaen"/>
                <a:cs typeface="Sylfaen"/>
              </a:rPr>
            </a:br>
            <a:r>
              <a:rPr lang="ka-GE" sz="2700" b="1" i="1" dirty="0" smtClean="0">
                <a:latin typeface="Sylfaen"/>
                <a:cs typeface="Sylfaen"/>
              </a:rPr>
              <a:t>მოტივაციური ინტერვიუ</a:t>
            </a:r>
            <a:endParaRPr lang="en-US" dirty="0"/>
          </a:p>
        </p:txBody>
      </p:sp>
      <p:sp>
        <p:nvSpPr>
          <p:cNvPr id="3" name="Content Placeholder 2"/>
          <p:cNvSpPr>
            <a:spLocks noGrp="1"/>
          </p:cNvSpPr>
          <p:nvPr>
            <p:ph idx="1"/>
          </p:nvPr>
        </p:nvSpPr>
        <p:spPr/>
        <p:txBody>
          <a:bodyPr>
            <a:normAutofit fontScale="70000" lnSpcReduction="20000"/>
          </a:bodyPr>
          <a:lstStyle/>
          <a:p>
            <a:pPr marL="114300" indent="0">
              <a:buNone/>
            </a:pPr>
            <a:r>
              <a:rPr lang="ka-GE" dirty="0" smtClean="0"/>
              <a:t>მოტივაციურ </a:t>
            </a:r>
            <a:r>
              <a:rPr lang="ka-GE" dirty="0"/>
              <a:t>ინტერვიუს საფუძველი ჩაუყარა მილერმა 1983 </a:t>
            </a:r>
            <a:r>
              <a:rPr lang="en-US" dirty="0" err="1"/>
              <a:t>წელს</a:t>
            </a:r>
            <a:r>
              <a:rPr lang="en-US" dirty="0"/>
              <a:t>.</a:t>
            </a:r>
          </a:p>
          <a:p>
            <a:pPr marL="114300" indent="0">
              <a:buNone/>
            </a:pPr>
            <a:r>
              <a:rPr lang="ka-GE" dirty="0"/>
              <a:t>ამ მიდგომას აქვს პოტენციალი გააუმჯობესოს პაციენტს/პატიმარსა და მომსახურე პერსონალს შორის ურთიერთობა.</a:t>
            </a:r>
            <a:endParaRPr lang="en-US" dirty="0"/>
          </a:p>
          <a:p>
            <a:pPr marL="114300" indent="0">
              <a:buNone/>
            </a:pPr>
            <a:r>
              <a:rPr lang="ka-GE" dirty="0"/>
              <a:t>ეს არის კომუნიკაციის მეთოდი რომელიც არის:</a:t>
            </a:r>
            <a:endParaRPr lang="en-US" dirty="0"/>
          </a:p>
          <a:p>
            <a:pPr lvl="0"/>
            <a:r>
              <a:rPr lang="ka-GE" dirty="0"/>
              <a:t>პიროვნებაზე ცენტრირებული;</a:t>
            </a:r>
            <a:endParaRPr lang="en-US" dirty="0"/>
          </a:p>
          <a:p>
            <a:pPr lvl="0"/>
            <a:r>
              <a:rPr lang="ka-GE" dirty="0"/>
              <a:t>ამოცანაზე ორიენტირებული;</a:t>
            </a:r>
            <a:endParaRPr lang="en-US" dirty="0"/>
          </a:p>
          <a:p>
            <a:pPr lvl="0"/>
            <a:r>
              <a:rPr lang="ka-GE" dirty="0"/>
              <a:t>ქცევითი ცვლილების მოტივაციის გაზრდაზე მიმართული</a:t>
            </a:r>
            <a:r>
              <a:rPr lang="ka-GE" dirty="0" smtClean="0"/>
              <a:t>;</a:t>
            </a:r>
            <a:endParaRPr lang="en-US" dirty="0"/>
          </a:p>
          <a:p>
            <a:pPr marL="114300" indent="0">
              <a:buNone/>
            </a:pPr>
            <a:endParaRPr lang="ka-GE" b="1" dirty="0" smtClean="0"/>
          </a:p>
          <a:p>
            <a:pPr marL="114300" indent="0">
              <a:buNone/>
            </a:pPr>
            <a:r>
              <a:rPr lang="ka-GE" b="1" dirty="0" smtClean="0"/>
              <a:t>მეთოდის </a:t>
            </a:r>
            <a:r>
              <a:rPr lang="ka-GE" b="1" dirty="0"/>
              <a:t>მიზანია კლიენტის დახმარება სასურველი ქცევითი </a:t>
            </a:r>
            <a:endParaRPr lang="en-US" dirty="0"/>
          </a:p>
          <a:p>
            <a:pPr marL="114300" indent="0">
              <a:buNone/>
            </a:pPr>
            <a:r>
              <a:rPr lang="ka-GE" b="1" dirty="0"/>
              <a:t>ცვლილების  განხორციელებაში.</a:t>
            </a:r>
            <a:endParaRPr lang="en-US" dirty="0"/>
          </a:p>
          <a:p>
            <a:endParaRPr lang="en-US" dirty="0"/>
          </a:p>
        </p:txBody>
      </p:sp>
    </p:spTree>
    <p:extLst>
      <p:ext uri="{BB962C8B-B14F-4D97-AF65-F5344CB8AC3E}">
        <p14:creationId xmlns:p14="http://schemas.microsoft.com/office/powerpoint/2010/main" val="3163072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lgn="ctr">
              <a:buNone/>
            </a:pPr>
            <a:r>
              <a:rPr lang="en-US" b="1" dirty="0" err="1">
                <a:solidFill>
                  <a:srgbClr val="FF0000"/>
                </a:solidFill>
                <a:latin typeface="Sylfaen"/>
                <a:cs typeface="Sylfaen"/>
              </a:rPr>
              <a:t>გახსოვდეთ</a:t>
            </a:r>
            <a:r>
              <a:rPr lang="en-US" b="1" dirty="0">
                <a:solidFill>
                  <a:srgbClr val="FF0000"/>
                </a:solidFill>
                <a:latin typeface="Sylfaen"/>
                <a:cs typeface="Sylfaen"/>
              </a:rPr>
              <a:t>, </a:t>
            </a:r>
            <a:r>
              <a:rPr lang="en-US" b="1" dirty="0" err="1">
                <a:solidFill>
                  <a:srgbClr val="FF0000"/>
                </a:solidFill>
                <a:latin typeface="Sylfaen"/>
                <a:cs typeface="Sylfaen"/>
              </a:rPr>
              <a:t>რომ</a:t>
            </a:r>
            <a:r>
              <a:rPr lang="en-US" b="1" dirty="0">
                <a:solidFill>
                  <a:srgbClr val="FF0000"/>
                </a:solidFill>
                <a:latin typeface="Sylfaen"/>
                <a:cs typeface="Sylfaen"/>
              </a:rPr>
              <a:t> </a:t>
            </a:r>
            <a:r>
              <a:rPr lang="ka-GE" b="1" dirty="0">
                <a:solidFill>
                  <a:srgbClr val="FF0000"/>
                </a:solidFill>
                <a:latin typeface="Sylfaen"/>
                <a:cs typeface="Sylfaen"/>
              </a:rPr>
              <a:t>ყოველი ცვლილება გულისხმობს </a:t>
            </a:r>
            <a:r>
              <a:rPr lang="ka-GE" b="1" dirty="0" smtClean="0">
                <a:solidFill>
                  <a:srgbClr val="FF0000"/>
                </a:solidFill>
                <a:latin typeface="Sylfaen"/>
                <a:cs typeface="Sylfaen"/>
              </a:rPr>
              <a:t>დანაკარგს!</a:t>
            </a:r>
            <a:endParaRPr lang="en-US" dirty="0">
              <a:solidFill>
                <a:srgbClr val="FF0000"/>
              </a:solidFill>
              <a:latin typeface="Sylfaen"/>
              <a:cs typeface="Sylfaen"/>
            </a:endParaRPr>
          </a:p>
          <a:p>
            <a:endParaRPr lang="en-US" dirty="0"/>
          </a:p>
        </p:txBody>
      </p:sp>
    </p:spTree>
    <p:extLst>
      <p:ext uri="{BB962C8B-B14F-4D97-AF65-F5344CB8AC3E}">
        <p14:creationId xmlns:p14="http://schemas.microsoft.com/office/powerpoint/2010/main" val="3084331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t>“</a:t>
            </a:r>
            <a:r>
              <a:rPr lang="ka-GE" sz="3100" dirty="0">
                <a:latin typeface="Sylfaen"/>
                <a:cs typeface="Sylfaen"/>
              </a:rPr>
              <a:t>ცვლილებებისა და უცვლელობის ფანჯარა”</a:t>
            </a:r>
            <a:r>
              <a:rPr lang="en-US" dirty="0"/>
              <a:t/>
            </a:r>
            <a:br>
              <a:rPr lang="en-US" dirty="0"/>
            </a:br>
            <a:endParaRPr lang="en-US" dirty="0"/>
          </a:p>
        </p:txBody>
      </p:sp>
      <p:pic>
        <p:nvPicPr>
          <p:cNvPr id="4" name="Content Placeholder 3" descr="Screen Shot 2017-06-02 at 5.03.48 PM.png"/>
          <p:cNvPicPr>
            <a:picLocks noGrp="1" noChangeAspect="1"/>
          </p:cNvPicPr>
          <p:nvPr>
            <p:ph idx="1"/>
          </p:nvPr>
        </p:nvPicPr>
        <p:blipFill>
          <a:blip r:embed="rId2">
            <a:extLst>
              <a:ext uri="{28A0092B-C50C-407E-A947-70E740481C1C}">
                <a14:useLocalDpi xmlns:a14="http://schemas.microsoft.com/office/drawing/2010/main" val="0"/>
              </a:ext>
            </a:extLst>
          </a:blip>
          <a:srcRect l="-4550" r="-4550"/>
          <a:stretch>
            <a:fillRect/>
          </a:stretch>
        </p:blipFill>
        <p:spPr/>
      </p:pic>
    </p:spTree>
    <p:extLst>
      <p:ext uri="{BB962C8B-B14F-4D97-AF65-F5344CB8AC3E}">
        <p14:creationId xmlns:p14="http://schemas.microsoft.com/office/powerpoint/2010/main" val="2340166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800" dirty="0">
                <a:latin typeface="Sylfaen"/>
                <a:cs typeface="Sylfaen"/>
              </a:rPr>
              <a:t>რას არ ვაკეთებთ მოტივაციური ინტერვიუს დროს:</a:t>
            </a:r>
            <a:r>
              <a:rPr lang="en-US" sz="2800" dirty="0">
                <a:latin typeface="Sylfaen"/>
                <a:cs typeface="Sylfaen"/>
              </a:rPr>
              <a:t/>
            </a:r>
            <a:br>
              <a:rPr lang="en-US" sz="2800" dirty="0">
                <a:latin typeface="Sylfaen"/>
                <a:cs typeface="Sylfaen"/>
              </a:rPr>
            </a:br>
            <a:endParaRPr lang="en-US" sz="2800" dirty="0">
              <a:latin typeface="Sylfaen"/>
              <a:cs typeface="Sylfaen"/>
            </a:endParaRPr>
          </a:p>
        </p:txBody>
      </p:sp>
      <p:sp>
        <p:nvSpPr>
          <p:cNvPr id="3" name="Content Placeholder 2"/>
          <p:cNvSpPr>
            <a:spLocks noGrp="1"/>
          </p:cNvSpPr>
          <p:nvPr>
            <p:ph idx="1"/>
          </p:nvPr>
        </p:nvSpPr>
        <p:spPr/>
        <p:txBody>
          <a:bodyPr/>
          <a:lstStyle/>
          <a:p>
            <a:pPr lvl="0"/>
            <a:r>
              <a:rPr lang="ka-GE" dirty="0" smtClean="0"/>
              <a:t>კლიენტთან </a:t>
            </a:r>
            <a:r>
              <a:rPr lang="ka-GE" dirty="0"/>
              <a:t>კამათი;</a:t>
            </a:r>
            <a:endParaRPr lang="en-US" dirty="0"/>
          </a:p>
          <a:p>
            <a:pPr lvl="0"/>
            <a:r>
              <a:rPr lang="ka-GE" dirty="0"/>
              <a:t>კლიენტის დადანაშაულება, იარლიყების მიწებება;</a:t>
            </a:r>
            <a:endParaRPr lang="en-US" dirty="0"/>
          </a:p>
          <a:p>
            <a:pPr lvl="0"/>
            <a:r>
              <a:rPr lang="ka-GE" dirty="0"/>
              <a:t>კონფრონტაცია;</a:t>
            </a:r>
            <a:endParaRPr lang="en-US" dirty="0"/>
          </a:p>
          <a:p>
            <a:pPr lvl="0"/>
            <a:r>
              <a:rPr lang="ka-GE" dirty="0"/>
              <a:t>ექსპერტის როლში მოვლინება;</a:t>
            </a:r>
            <a:endParaRPr lang="en-US" dirty="0"/>
          </a:p>
          <a:p>
            <a:pPr lvl="0"/>
            <a:r>
              <a:rPr lang="ka-GE" dirty="0"/>
              <a:t>ზეწოლა ცვლილების განხორციელებაში;</a:t>
            </a:r>
            <a:endParaRPr lang="en-US" dirty="0"/>
          </a:p>
          <a:p>
            <a:pPr lvl="0"/>
            <a:r>
              <a:rPr lang="ka-GE" dirty="0"/>
              <a:t>კლიენტის პასიურ როლში მოთავსება;</a:t>
            </a:r>
            <a:endParaRPr lang="en-US" dirty="0"/>
          </a:p>
          <a:p>
            <a:pPr lvl="0"/>
            <a:r>
              <a:rPr lang="ka-GE" dirty="0"/>
              <a:t>მზა რჩევების შეთავაზება </a:t>
            </a:r>
            <a:endParaRPr lang="en-US" dirty="0"/>
          </a:p>
          <a:p>
            <a:endParaRPr lang="en-US" dirty="0"/>
          </a:p>
        </p:txBody>
      </p:sp>
    </p:spTree>
    <p:extLst>
      <p:ext uri="{BB962C8B-B14F-4D97-AF65-F5344CB8AC3E}">
        <p14:creationId xmlns:p14="http://schemas.microsoft.com/office/powerpoint/2010/main" val="39646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a:bodyPr>
          <a:lstStyle/>
          <a:p>
            <a:pPr algn="ctr">
              <a:buNone/>
            </a:pPr>
            <a:r>
              <a:rPr lang="fr-CH" sz="3200" dirty="0" smtClean="0">
                <a:effectLst>
                  <a:outerShdw blurRad="38100" dist="38100" dir="2700000" algn="tl">
                    <a:srgbClr val="000000"/>
                  </a:outerShdw>
                </a:effectLst>
              </a:rPr>
              <a:t>         </a:t>
            </a:r>
          </a:p>
          <a:p>
            <a:pPr algn="ctr">
              <a:buNone/>
            </a:pPr>
            <a:endParaRPr lang="fr-CH" sz="3200" dirty="0">
              <a:solidFill>
                <a:schemeClr val="tx1"/>
              </a:solidFill>
              <a:effectLst>
                <a:outerShdw blurRad="38100" dist="38100" dir="2700000" algn="tl">
                  <a:srgbClr val="000000"/>
                </a:outerShdw>
              </a:effectLst>
            </a:endParaRPr>
          </a:p>
          <a:p>
            <a:pPr algn="ctr">
              <a:buNone/>
            </a:pPr>
            <a:r>
              <a:rPr lang="fr-CH" sz="3200" dirty="0" smtClean="0">
                <a:solidFill>
                  <a:schemeClr val="tx1"/>
                </a:solidFill>
                <a:effectLst>
                  <a:outerShdw blurRad="38100" dist="38100" dir="2700000" algn="tl">
                    <a:srgbClr val="000000"/>
                  </a:outerShdw>
                </a:effectLst>
              </a:rPr>
              <a:t> </a:t>
            </a:r>
            <a:r>
              <a:rPr lang="ka-GE" sz="2800" dirty="0" smtClean="0">
                <a:latin typeface="Sylfaen"/>
                <a:cs typeface="Sylfaen"/>
              </a:rPr>
              <a:t>     </a:t>
            </a:r>
            <a:endParaRPr lang="x-none" sz="2800" dirty="0" smtClean="0">
              <a:latin typeface="Sylfaen"/>
              <a:cs typeface="Sylfaen"/>
            </a:endParaRPr>
          </a:p>
          <a:p>
            <a:pPr>
              <a:buNone/>
            </a:pPr>
            <a:r>
              <a:rPr lang="en-US" sz="2800" dirty="0" smtClean="0">
                <a:latin typeface="AcadNusx" pitchFamily="2" charset="0"/>
              </a:rPr>
              <a:t> </a:t>
            </a:r>
            <a:endParaRPr lang="en-US" sz="2800" b="1" dirty="0" smtClean="0">
              <a:latin typeface="Sylfaen"/>
              <a:cs typeface="Sylfaen"/>
            </a:endParaRPr>
          </a:p>
        </p:txBody>
      </p:sp>
      <p:graphicFrame>
        <p:nvGraphicFramePr>
          <p:cNvPr id="2" name="Table 1"/>
          <p:cNvGraphicFramePr>
            <a:graphicFrameLocks noGrp="1"/>
          </p:cNvGraphicFramePr>
          <p:nvPr>
            <p:extLst>
              <p:ext uri="{D42A27DB-BD31-4B8C-83A1-F6EECF244321}">
                <p14:modId xmlns:p14="http://schemas.microsoft.com/office/powerpoint/2010/main" val="1330949325"/>
              </p:ext>
            </p:extLst>
          </p:nvPr>
        </p:nvGraphicFramePr>
        <p:xfrm>
          <a:off x="0" y="0"/>
          <a:ext cx="9144000" cy="6858000"/>
        </p:xfrm>
        <a:graphic>
          <a:graphicData uri="http://schemas.openxmlformats.org/drawingml/2006/table">
            <a:tbl>
              <a:tblPr firstRow="1" bandRow="1">
                <a:tableStyleId>{08FB837D-C827-4EFA-A057-4D05807E0F7C}</a:tableStyleId>
              </a:tblPr>
              <a:tblGrid>
                <a:gridCol w="2286000"/>
                <a:gridCol w="2286000"/>
                <a:gridCol w="2286000"/>
                <a:gridCol w="2286000"/>
              </a:tblGrid>
              <a:tr h="905774">
                <a:tc>
                  <a:txBody>
                    <a:bodyPr/>
                    <a:lstStyle/>
                    <a:p>
                      <a:r>
                        <a:rPr lang="en-US" dirty="0" err="1" smtClean="0">
                          <a:solidFill>
                            <a:schemeClr val="tx1"/>
                          </a:solidFill>
                        </a:rPr>
                        <a:t>სტრესული</a:t>
                      </a:r>
                      <a:r>
                        <a:rPr lang="en-US" dirty="0" smtClean="0">
                          <a:solidFill>
                            <a:schemeClr val="tx1"/>
                          </a:solidFill>
                        </a:rPr>
                        <a:t> </a:t>
                      </a:r>
                      <a:r>
                        <a:rPr lang="en-US" dirty="0" err="1" smtClean="0">
                          <a:solidFill>
                            <a:schemeClr val="tx1"/>
                          </a:solidFill>
                        </a:rPr>
                        <a:t>მოვლენა</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ფიქრი</a:t>
                      </a:r>
                      <a:endParaRPr lang="en-US" dirty="0" smtClean="0">
                        <a:solidFill>
                          <a:schemeClr val="tx1"/>
                        </a:solidFill>
                      </a:endParaRPr>
                    </a:p>
                    <a:p>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ემოცია</a:t>
                      </a:r>
                      <a:endParaRPr lang="en-US" dirty="0" smtClean="0">
                        <a:solidFill>
                          <a:schemeClr val="tx1"/>
                        </a:solidFill>
                      </a:endParaRPr>
                    </a:p>
                    <a:p>
                      <a:endParaRPr lang="en-US" dirty="0">
                        <a:solidFill>
                          <a:schemeClr val="tx1"/>
                        </a:solidFill>
                      </a:endParaRPr>
                    </a:p>
                  </a:txBody>
                  <a:tcPr/>
                </a:tc>
                <a:tc>
                  <a:txBody>
                    <a:bodyPr/>
                    <a:lstStyle/>
                    <a:p>
                      <a:pPr algn="ctr"/>
                      <a:r>
                        <a:rPr lang="en-US" dirty="0" err="1" smtClean="0">
                          <a:solidFill>
                            <a:schemeClr val="tx1"/>
                          </a:solidFill>
                        </a:rPr>
                        <a:t>შედეგი</a:t>
                      </a:r>
                      <a:endParaRPr lang="en-US" dirty="0" smtClean="0">
                        <a:solidFill>
                          <a:schemeClr val="tx1"/>
                        </a:solidFill>
                      </a:endParaRPr>
                    </a:p>
                    <a:p>
                      <a:pPr algn="ctr"/>
                      <a:r>
                        <a:rPr lang="en-US" dirty="0" smtClean="0">
                          <a:solidFill>
                            <a:schemeClr val="tx1"/>
                          </a:solidFill>
                        </a:rPr>
                        <a:t> (</a:t>
                      </a:r>
                      <a:r>
                        <a:rPr lang="en-US" dirty="0" err="1" smtClean="0">
                          <a:solidFill>
                            <a:schemeClr val="tx1"/>
                          </a:solidFill>
                        </a:rPr>
                        <a:t>სხეული</a:t>
                      </a:r>
                      <a:r>
                        <a:rPr lang="en-US" dirty="0" smtClean="0">
                          <a:solidFill>
                            <a:schemeClr val="tx1"/>
                          </a:solidFill>
                        </a:rPr>
                        <a:t>,</a:t>
                      </a:r>
                      <a:r>
                        <a:rPr lang="en-US" baseline="0" dirty="0" smtClean="0">
                          <a:solidFill>
                            <a:schemeClr val="tx1"/>
                          </a:solidFill>
                        </a:rPr>
                        <a:t> </a:t>
                      </a:r>
                      <a:r>
                        <a:rPr lang="en-US" baseline="0" dirty="0" err="1" smtClean="0">
                          <a:solidFill>
                            <a:schemeClr val="tx1"/>
                          </a:solidFill>
                        </a:rPr>
                        <a:t>ქცევა</a:t>
                      </a:r>
                      <a:r>
                        <a:rPr lang="en-US" baseline="0" dirty="0" smtClean="0">
                          <a:solidFill>
                            <a:schemeClr val="tx1"/>
                          </a:solidFill>
                        </a:rPr>
                        <a:t>)</a:t>
                      </a:r>
                      <a:endParaRPr lang="en-US" dirty="0">
                        <a:solidFill>
                          <a:schemeClr val="tx1"/>
                        </a:solidFill>
                      </a:endParaRPr>
                    </a:p>
                  </a:txBody>
                  <a:tcPr/>
                </a:tc>
              </a:tr>
              <a:tr h="5952226">
                <a:tc>
                  <a:txBody>
                    <a:bodyPr/>
                    <a:lstStyle/>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219504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t>მოტივაციური ინტერვიუს </a:t>
            </a:r>
            <a:r>
              <a:rPr lang="ka-GE" dirty="0" smtClean="0"/>
              <a:t>პრინციპები</a:t>
            </a:r>
            <a:endParaRPr lang="en-US" dirty="0"/>
          </a:p>
        </p:txBody>
      </p:sp>
      <p:sp>
        <p:nvSpPr>
          <p:cNvPr id="3" name="Content Placeholder 2"/>
          <p:cNvSpPr>
            <a:spLocks noGrp="1"/>
          </p:cNvSpPr>
          <p:nvPr>
            <p:ph idx="1"/>
          </p:nvPr>
        </p:nvSpPr>
        <p:spPr/>
        <p:txBody>
          <a:bodyPr>
            <a:normAutofit fontScale="70000" lnSpcReduction="20000"/>
          </a:bodyPr>
          <a:lstStyle/>
          <a:p>
            <a:pPr marL="114300" indent="0">
              <a:buNone/>
            </a:pPr>
            <a:r>
              <a:rPr lang="ka-GE" dirty="0"/>
              <a:t> </a:t>
            </a:r>
            <a:endParaRPr lang="en-US" dirty="0"/>
          </a:p>
          <a:p>
            <a:pPr lvl="0"/>
            <a:r>
              <a:rPr lang="ka-GE" dirty="0" smtClean="0"/>
              <a:t>დასვით </a:t>
            </a:r>
            <a:r>
              <a:rPr lang="ka-GE" dirty="0"/>
              <a:t>„გამომწვევი“ კითხვები (ღია კითხვები, რომელთაც შეუძლია მიგვიყვანოს ცვლილებაზე საუბართან).</a:t>
            </a:r>
            <a:endParaRPr lang="en-US" dirty="0"/>
          </a:p>
          <a:p>
            <a:pPr lvl="0"/>
            <a:r>
              <a:rPr lang="ka-GE" dirty="0"/>
              <a:t>წაახალისეთ აწონ-დაწონვის პროცესი  - დასვით კითხვები ცვლილების მოხდენის და არმოხდენის დადებითი და უარყოფითი მხარეების შესახებ.</a:t>
            </a:r>
            <a:endParaRPr lang="en-US" dirty="0"/>
          </a:p>
          <a:p>
            <a:pPr lvl="0"/>
            <a:r>
              <a:rPr lang="ka-GE" dirty="0"/>
              <a:t>დასვით კითხვები შესაცვლელი ქცევის „კარგი და </a:t>
            </a:r>
            <a:r>
              <a:rPr lang="ka-GE" dirty="0" smtClean="0"/>
              <a:t>არც ისე </a:t>
            </a:r>
            <a:r>
              <a:rPr lang="ka-GE" dirty="0"/>
              <a:t>კარგი“ ასპექტების შესახებ.</a:t>
            </a:r>
            <a:endParaRPr lang="en-US" dirty="0"/>
          </a:p>
          <a:p>
            <a:pPr lvl="0"/>
            <a:r>
              <a:rPr lang="ka-GE" dirty="0"/>
              <a:t>ითხოვეთ დაზუსტებები/განვრცობები - ჩაეკითხეთ დეტალების შესახებ, დასვით კითხვები, როგორიცაა „ბოლოს ეს როდის მოხდა?“ „ზუსტად რას გულისხმობდით ამაში?“ „მეტი მითხარით ამის შესახებ“.</a:t>
            </a:r>
            <a:endParaRPr lang="en-US" dirty="0"/>
          </a:p>
          <a:p>
            <a:pPr lvl="0"/>
            <a:r>
              <a:rPr lang="ka-GE" dirty="0"/>
              <a:t>მიმოიხილეთ წარსული - დასვით კითხვები შესაცვლელი ქცევის </a:t>
            </a:r>
            <a:r>
              <a:rPr lang="ka-GE" dirty="0" smtClean="0"/>
              <a:t>აღმოცენებამდე </a:t>
            </a:r>
            <a:r>
              <a:rPr lang="ka-GE" dirty="0"/>
              <a:t>პერიოდზე</a:t>
            </a:r>
            <a:r>
              <a:rPr lang="ka-GE" dirty="0" smtClean="0"/>
              <a:t>.</a:t>
            </a:r>
            <a:endParaRPr lang="en-US" dirty="0"/>
          </a:p>
        </p:txBody>
      </p:sp>
    </p:spTree>
    <p:extLst>
      <p:ext uri="{BB962C8B-B14F-4D97-AF65-F5344CB8AC3E}">
        <p14:creationId xmlns:p14="http://schemas.microsoft.com/office/powerpoint/2010/main" val="693283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latin typeface="Sylfaen"/>
                <a:cs typeface="Sylfaen"/>
              </a:rPr>
              <a:t>მოტივაციური ინტერვიუს </a:t>
            </a:r>
            <a:r>
              <a:rPr lang="ka-GE" dirty="0" smtClean="0">
                <a:latin typeface="Sylfaen"/>
                <a:cs typeface="Sylfaen"/>
              </a:rPr>
              <a:t>პრინციპები</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lvl="0"/>
            <a:r>
              <a:rPr lang="ka-GE" dirty="0" smtClean="0"/>
              <a:t>მიმოიხილეთ </a:t>
            </a:r>
            <a:r>
              <a:rPr lang="ka-GE" dirty="0"/>
              <a:t>მომავალი - იკითხეთ, თუ რა შეიძლება მოხდეს ცვლილების არარსებობის შემთხვევაში. </a:t>
            </a:r>
            <a:endParaRPr lang="en-US" dirty="0"/>
          </a:p>
          <a:p>
            <a:r>
              <a:rPr lang="en-US" dirty="0"/>
              <a:t>	</a:t>
            </a:r>
            <a:r>
              <a:rPr lang="ka-GE" dirty="0"/>
              <a:t>როგორი გინდათ, რომ იყოს თქვენი ცხოვრება 5 წელიწადში?</a:t>
            </a:r>
            <a:endParaRPr lang="en-US" dirty="0"/>
          </a:p>
          <a:p>
            <a:pPr lvl="0"/>
            <a:r>
              <a:rPr lang="ka-GE" dirty="0"/>
              <a:t>დასვით „სასწაულებრივი“ კითხვა - 100%-ით რომ შეძლოთ ცვლილების მოხდენა, რა შეიცვლებოდა თქვენს ცხოვრებაში? სასწაული რომ მოხდეს თქვენს ცხოვრებაში, რა შეიცვლება?</a:t>
            </a:r>
            <a:endParaRPr lang="en-US" dirty="0"/>
          </a:p>
          <a:p>
            <a:pPr lvl="0"/>
            <a:r>
              <a:rPr lang="ka-GE" dirty="0"/>
              <a:t>შეეხეთ უკიდურესობებს - დასვით კითხვები, როგორიცაა, ყველაზე ცუდი რა მოხდება, ცვლილება რომ არ განახორციელოთ? ყველაზე კარგი რა მოხდება, ცვლილება რომ განახორციელოთ</a:t>
            </a:r>
            <a:r>
              <a:rPr lang="ka-GE" dirty="0" smtClean="0"/>
              <a:t>?</a:t>
            </a:r>
            <a:endParaRPr lang="en-US" dirty="0"/>
          </a:p>
        </p:txBody>
      </p:sp>
    </p:spTree>
    <p:extLst>
      <p:ext uri="{BB962C8B-B14F-4D97-AF65-F5344CB8AC3E}">
        <p14:creationId xmlns:p14="http://schemas.microsoft.com/office/powerpoint/2010/main" val="1522215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latin typeface="Sylfaen"/>
                <a:cs typeface="Sylfaen"/>
              </a:rPr>
              <a:t>მოტივაციური ინტერვიუს </a:t>
            </a:r>
            <a:r>
              <a:rPr lang="ka-GE" dirty="0" smtClean="0">
                <a:latin typeface="Sylfaen"/>
                <a:cs typeface="Sylfaen"/>
              </a:rPr>
              <a:t>პრინციპები</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lvl="0"/>
            <a:r>
              <a:rPr lang="ka-GE" dirty="0" smtClean="0"/>
              <a:t>შეაფასებინეთ </a:t>
            </a:r>
            <a:r>
              <a:rPr lang="ka-GE" dirty="0"/>
              <a:t>ცვლილების მნიშვნელობა - იკითხეთ, 10 ბალიან სკალაზე, სადაც 1 შეესაბამება „სრულიად უმნიშვნელოს“, ხოლო 10 „უაღრესად მნიშვნელოვანს“ რამდენად მნიშვნელოვანია თქვენთვის ეს ცვლილება? რატომ არის __ ქულით მნიშვნელოვანი თქვენთვის ეს ცვლილება? რა უნდა მოხდეს იმისთვის, რომ თქვენთვის ამ ცვლილებას __დან  უფრო მაღალი ქულა მიენიჭოს?</a:t>
            </a:r>
            <a:endParaRPr lang="en-US" dirty="0"/>
          </a:p>
          <a:p>
            <a:pPr lvl="0"/>
            <a:r>
              <a:rPr lang="ka-GE" dirty="0"/>
              <a:t>გაარკვიეთ კლიენტის მიზნები და ღირებულებები - იკითხეთ, თუ რა მიზნები და ღირებულებები ამოძრავებს ადამიანს და რა უნდა მას ცხოვრებაში. </a:t>
            </a:r>
            <a:endParaRPr lang="en-US" dirty="0"/>
          </a:p>
        </p:txBody>
      </p:sp>
    </p:spTree>
    <p:extLst>
      <p:ext uri="{BB962C8B-B14F-4D97-AF65-F5344CB8AC3E}">
        <p14:creationId xmlns:p14="http://schemas.microsoft.com/office/powerpoint/2010/main" val="1745465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64206"/>
            <a:ext cx="6777317" cy="4968423"/>
          </a:xfrm>
        </p:spPr>
        <p:txBody>
          <a:bodyPr>
            <a:normAutofit/>
          </a:bodyPr>
          <a:lstStyle/>
          <a:p>
            <a:pPr marL="114300" indent="0">
              <a:buNone/>
            </a:pPr>
            <a:r>
              <a:rPr lang="en-US" b="1" dirty="0" err="1">
                <a:latin typeface="Sylfaen"/>
                <a:cs typeface="Sylfaen"/>
              </a:rPr>
              <a:t>მოტივაციის</a:t>
            </a:r>
            <a:r>
              <a:rPr lang="en-US" b="1" dirty="0">
                <a:latin typeface="Sylfaen"/>
                <a:cs typeface="Sylfaen"/>
              </a:rPr>
              <a:t> </a:t>
            </a:r>
            <a:r>
              <a:rPr lang="en-US" b="1" dirty="0" err="1">
                <a:latin typeface="Sylfaen"/>
                <a:cs typeface="Sylfaen"/>
              </a:rPr>
              <a:t>ინტერვიუს</a:t>
            </a:r>
            <a:r>
              <a:rPr lang="en-US" b="1" dirty="0">
                <a:latin typeface="Sylfaen"/>
                <a:cs typeface="Sylfaen"/>
              </a:rPr>
              <a:t> </a:t>
            </a:r>
            <a:r>
              <a:rPr lang="en-US" b="1" dirty="0" err="1">
                <a:latin typeface="Sylfaen"/>
                <a:cs typeface="Sylfaen"/>
              </a:rPr>
              <a:t>პროცესში</a:t>
            </a:r>
            <a:r>
              <a:rPr lang="en-US" b="1" dirty="0">
                <a:latin typeface="Sylfaen"/>
                <a:cs typeface="Sylfaen"/>
              </a:rPr>
              <a:t> </a:t>
            </a:r>
            <a:r>
              <a:rPr lang="ka-GE" b="1" dirty="0">
                <a:latin typeface="Sylfaen"/>
                <a:cs typeface="Sylfaen"/>
              </a:rPr>
              <a:t>მიჰყევით წინააღმდეგობას. ხაზი გაუსვით ამბივალენტობას „ალბათ თქვენთვის ეს იმდენად მნიშვნელოვანია, რომ არ გიღირთ ამ ცვლილების მოხდენა.</a:t>
            </a:r>
            <a:endParaRPr lang="en-US" dirty="0">
              <a:latin typeface="Sylfaen"/>
              <a:cs typeface="Sylfaen"/>
            </a:endParaRPr>
          </a:p>
          <a:p>
            <a:pPr marL="114300" indent="0">
              <a:buNone/>
            </a:pPr>
            <a:endParaRPr lang="ka-GE" b="1" dirty="0" smtClean="0">
              <a:latin typeface="Sylfaen"/>
              <a:cs typeface="Sylfaen"/>
            </a:endParaRPr>
          </a:p>
          <a:p>
            <a:pPr marL="114300" indent="0">
              <a:buNone/>
            </a:pPr>
            <a:r>
              <a:rPr lang="ka-GE" b="1" dirty="0" smtClean="0">
                <a:latin typeface="Sylfaen"/>
                <a:cs typeface="Sylfaen"/>
              </a:rPr>
              <a:t>გახსოვდეთ</a:t>
            </a:r>
            <a:r>
              <a:rPr lang="ka-GE" b="1" dirty="0">
                <a:latin typeface="Sylfaen"/>
                <a:cs typeface="Sylfaen"/>
              </a:rPr>
              <a:t>, მოტივაციური ინტერვიუ არ არის დირექტიულობაზე აშენებული, ეს უფრო მეტად ტანგოს ცეკვას გავს</a:t>
            </a:r>
            <a:r>
              <a:rPr lang="ka-GE" b="1" dirty="0" smtClean="0">
                <a:latin typeface="Sylfaen"/>
                <a:cs typeface="Sylfaen"/>
              </a:rPr>
              <a:t>...</a:t>
            </a:r>
            <a:r>
              <a:rPr lang="en-US" dirty="0" smtClean="0">
                <a:latin typeface="Sylfaen"/>
                <a:cs typeface="Sylfaen"/>
              </a:rPr>
              <a:t> </a:t>
            </a:r>
            <a:endParaRPr lang="en-US" dirty="0">
              <a:latin typeface="Sylfaen"/>
              <a:cs typeface="Sylfaen"/>
            </a:endParaRPr>
          </a:p>
        </p:txBody>
      </p:sp>
      <p:pic>
        <p:nvPicPr>
          <p:cNvPr id="2" name="Picture 1" descr="Screen Shot 2017-06-26 at 7.5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007" y="4360313"/>
            <a:ext cx="3771993" cy="2567418"/>
          </a:xfrm>
          <a:prstGeom prst="rect">
            <a:avLst/>
          </a:prstGeom>
        </p:spPr>
      </p:pic>
    </p:spTree>
    <p:extLst>
      <p:ext uri="{BB962C8B-B14F-4D97-AF65-F5344CB8AC3E}">
        <p14:creationId xmlns:p14="http://schemas.microsoft.com/office/powerpoint/2010/main" val="3876488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smtClean="0">
                <a:latin typeface="Sylfaen"/>
                <a:cs typeface="Sylfaen"/>
              </a:rPr>
              <a:t>სტანდარტიზირებული</a:t>
            </a:r>
            <a:r>
              <a:rPr lang="en-US" sz="2800" dirty="0" smtClean="0">
                <a:latin typeface="Sylfaen"/>
                <a:cs typeface="Sylfaen"/>
              </a:rPr>
              <a:t> </a:t>
            </a:r>
            <a:r>
              <a:rPr lang="en-US" sz="2800" dirty="0" err="1" smtClean="0">
                <a:latin typeface="Sylfaen"/>
                <a:cs typeface="Sylfaen"/>
              </a:rPr>
              <a:t>მიდგომები</a:t>
            </a:r>
            <a:endParaRPr lang="en-US" sz="2800" dirty="0">
              <a:latin typeface="Sylfaen"/>
              <a:cs typeface="Sylfaen"/>
            </a:endParaRPr>
          </a:p>
        </p:txBody>
      </p:sp>
      <p:sp>
        <p:nvSpPr>
          <p:cNvPr id="3" name="Content Placeholder 2"/>
          <p:cNvSpPr>
            <a:spLocks noGrp="1"/>
          </p:cNvSpPr>
          <p:nvPr>
            <p:ph idx="1"/>
          </p:nvPr>
        </p:nvSpPr>
        <p:spPr/>
        <p:txBody>
          <a:bodyPr>
            <a:normAutofit fontScale="77500" lnSpcReduction="20000"/>
          </a:bodyPr>
          <a:lstStyle/>
          <a:p>
            <a:r>
              <a:rPr lang="en-US" dirty="0" err="1" smtClean="0"/>
              <a:t>პირველადი</a:t>
            </a:r>
            <a:r>
              <a:rPr lang="en-US" dirty="0" smtClean="0"/>
              <a:t> </a:t>
            </a:r>
            <a:r>
              <a:rPr lang="en-US" dirty="0" err="1" smtClean="0"/>
              <a:t>ინტერვიუირება</a:t>
            </a:r>
            <a:r>
              <a:rPr lang="en-US" dirty="0" smtClean="0"/>
              <a:t>/</a:t>
            </a:r>
            <a:r>
              <a:rPr lang="en-US" dirty="0" err="1" smtClean="0"/>
              <a:t>სტრუქტურირებული</a:t>
            </a:r>
            <a:r>
              <a:rPr lang="en-US" dirty="0" smtClean="0"/>
              <a:t> </a:t>
            </a:r>
            <a:r>
              <a:rPr lang="en-US" dirty="0" err="1" smtClean="0"/>
              <a:t>მეთოდით</a:t>
            </a:r>
            <a:endParaRPr lang="en-US" dirty="0" smtClean="0"/>
          </a:p>
          <a:p>
            <a:r>
              <a:rPr lang="en-US" dirty="0" err="1" smtClean="0"/>
              <a:t>ფსიქოდიაგნოსტირება</a:t>
            </a:r>
            <a:r>
              <a:rPr lang="en-US" dirty="0" smtClean="0"/>
              <a:t>/</a:t>
            </a:r>
            <a:r>
              <a:rPr lang="en-US" dirty="0" err="1" smtClean="0"/>
              <a:t>ინსტრუმენტების</a:t>
            </a:r>
            <a:r>
              <a:rPr lang="en-US" dirty="0" smtClean="0"/>
              <a:t> </a:t>
            </a:r>
            <a:r>
              <a:rPr lang="en-US" dirty="0" err="1" smtClean="0"/>
              <a:t>სტანდარტიზირება</a:t>
            </a:r>
            <a:endParaRPr lang="en-US" dirty="0" smtClean="0"/>
          </a:p>
          <a:p>
            <a:r>
              <a:rPr lang="en-US" dirty="0" err="1" smtClean="0"/>
              <a:t>ფსიქოგანათლება</a:t>
            </a:r>
            <a:r>
              <a:rPr lang="en-US" dirty="0" smtClean="0"/>
              <a:t>/</a:t>
            </a:r>
            <a:r>
              <a:rPr lang="en-US" dirty="0" err="1"/>
              <a:t>სტრუქტურირებული</a:t>
            </a:r>
            <a:r>
              <a:rPr lang="en-US" dirty="0"/>
              <a:t> </a:t>
            </a:r>
            <a:r>
              <a:rPr lang="en-US" dirty="0" err="1"/>
              <a:t>მეთოდით</a:t>
            </a:r>
            <a:endParaRPr lang="en-US" dirty="0"/>
          </a:p>
          <a:p>
            <a:r>
              <a:rPr lang="en-US" dirty="0" err="1" smtClean="0"/>
              <a:t>მოტივაციური</a:t>
            </a:r>
            <a:r>
              <a:rPr lang="en-US" dirty="0" smtClean="0"/>
              <a:t> </a:t>
            </a:r>
            <a:r>
              <a:rPr lang="en-US" dirty="0" err="1" smtClean="0"/>
              <a:t>ინტერვიუირება</a:t>
            </a:r>
            <a:endParaRPr lang="en-US" dirty="0" smtClean="0"/>
          </a:p>
          <a:p>
            <a:r>
              <a:rPr lang="en-US" dirty="0" err="1" smtClean="0"/>
              <a:t>ფსიქოტრავმული</a:t>
            </a:r>
            <a:r>
              <a:rPr lang="en-US" dirty="0" smtClean="0"/>
              <a:t> </a:t>
            </a:r>
            <a:r>
              <a:rPr lang="en-US" dirty="0" err="1" smtClean="0"/>
              <a:t>გამოცდილების</a:t>
            </a:r>
            <a:r>
              <a:rPr lang="en-US" dirty="0" smtClean="0"/>
              <a:t> </a:t>
            </a:r>
            <a:r>
              <a:rPr lang="en-US" dirty="0" err="1" smtClean="0"/>
              <a:t>გადამუშავება</a:t>
            </a:r>
            <a:r>
              <a:rPr lang="en-US" dirty="0" smtClean="0"/>
              <a:t> (</a:t>
            </a:r>
            <a:r>
              <a:rPr lang="en-US" dirty="0" err="1" smtClean="0"/>
              <a:t>თვლის</a:t>
            </a:r>
            <a:r>
              <a:rPr lang="en-US" dirty="0" smtClean="0"/>
              <a:t> </a:t>
            </a:r>
            <a:r>
              <a:rPr lang="en-US" dirty="0" err="1" smtClean="0"/>
              <a:t>მეთოდი</a:t>
            </a:r>
            <a:r>
              <a:rPr lang="en-US" dirty="0" smtClean="0"/>
              <a:t>, </a:t>
            </a:r>
            <a:r>
              <a:rPr lang="en-US" dirty="0" err="1" smtClean="0"/>
              <a:t>ნარატივის</a:t>
            </a:r>
            <a:r>
              <a:rPr lang="en-US" dirty="0" smtClean="0"/>
              <a:t> </a:t>
            </a:r>
            <a:r>
              <a:rPr lang="en-US" dirty="0" err="1" smtClean="0"/>
              <a:t>თერაპია</a:t>
            </a:r>
            <a:r>
              <a:rPr lang="en-US" dirty="0" smtClean="0"/>
              <a:t>, </a:t>
            </a:r>
            <a:r>
              <a:rPr lang="en-US" dirty="0" err="1" smtClean="0"/>
              <a:t>ექსპოზიცია</a:t>
            </a:r>
            <a:r>
              <a:rPr lang="en-US" dirty="0" smtClean="0"/>
              <a:t>.. )</a:t>
            </a:r>
          </a:p>
          <a:p>
            <a:r>
              <a:rPr lang="en-US" dirty="0" err="1" smtClean="0"/>
              <a:t>ბრაზის</a:t>
            </a:r>
            <a:r>
              <a:rPr lang="en-US" dirty="0" smtClean="0"/>
              <a:t> </a:t>
            </a:r>
            <a:r>
              <a:rPr lang="en-US" dirty="0" err="1" smtClean="0"/>
              <a:t>მართვის</a:t>
            </a:r>
            <a:r>
              <a:rPr lang="en-US" dirty="0"/>
              <a:t> </a:t>
            </a:r>
            <a:r>
              <a:rPr lang="en-US" dirty="0" err="1" smtClean="0"/>
              <a:t>მოდული</a:t>
            </a:r>
            <a:r>
              <a:rPr lang="en-US" dirty="0" smtClean="0"/>
              <a:t>/</a:t>
            </a:r>
            <a:r>
              <a:rPr lang="en-US" dirty="0" err="1" smtClean="0"/>
              <a:t>ტრენირება</a:t>
            </a:r>
            <a:endParaRPr lang="en-US" dirty="0" smtClean="0"/>
          </a:p>
          <a:p>
            <a:r>
              <a:rPr lang="en-US" dirty="0" err="1" smtClean="0"/>
              <a:t>უნარების</a:t>
            </a:r>
            <a:r>
              <a:rPr lang="en-US" dirty="0" smtClean="0"/>
              <a:t> </a:t>
            </a:r>
            <a:r>
              <a:rPr lang="en-US" dirty="0" err="1" smtClean="0"/>
              <a:t>განმავითარებელი</a:t>
            </a:r>
            <a:r>
              <a:rPr lang="en-US" dirty="0" smtClean="0"/>
              <a:t>  ჯგუფი-6/8 </a:t>
            </a:r>
            <a:r>
              <a:rPr lang="en-US" dirty="0" err="1" smtClean="0"/>
              <a:t>სესია</a:t>
            </a:r>
            <a:endParaRPr lang="en-US" dirty="0" smtClean="0"/>
          </a:p>
          <a:p>
            <a:r>
              <a:rPr lang="en-US" dirty="0" err="1" smtClean="0"/>
              <a:t>რეპროდუქციული</a:t>
            </a:r>
            <a:r>
              <a:rPr lang="en-US" dirty="0" smtClean="0"/>
              <a:t> </a:t>
            </a:r>
            <a:r>
              <a:rPr lang="en-US" dirty="0" err="1" smtClean="0"/>
              <a:t>ჯანმრთელობა</a:t>
            </a:r>
            <a:r>
              <a:rPr lang="en-US" smtClean="0"/>
              <a:t>- </a:t>
            </a:r>
            <a:r>
              <a:rPr lang="en-US" dirty="0" err="1" smtClean="0"/>
              <a:t>სწავლება</a:t>
            </a:r>
            <a:endParaRPr lang="en-US" dirty="0" smtClean="0"/>
          </a:p>
          <a:p>
            <a:endParaRPr lang="en-US" dirty="0" smtClean="0"/>
          </a:p>
          <a:p>
            <a:endParaRPr lang="en-US" dirty="0" smtClean="0"/>
          </a:p>
          <a:p>
            <a:pPr marL="68580" indent="0">
              <a:buNone/>
            </a:pPr>
            <a:endParaRPr lang="en-US" dirty="0"/>
          </a:p>
        </p:txBody>
      </p:sp>
    </p:spTree>
    <p:extLst>
      <p:ext uri="{BB962C8B-B14F-4D97-AF65-F5344CB8AC3E}">
        <p14:creationId xmlns:p14="http://schemas.microsoft.com/office/powerpoint/2010/main" val="1872484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nvSpPr>
        <p:spPr>
          <a:xfrm>
            <a:off x="776883" y="0"/>
            <a:ext cx="7544470" cy="380628"/>
          </a:xfrm>
          <a:prstGeom prst="rect">
            <a:avLst/>
          </a:prstGeom>
          <a:solidFill>
            <a:srgbClr val="AD0101"/>
          </a:solidFill>
          <a:ln w="12700">
            <a:miter lim="400000"/>
          </a:ln>
        </p:spPr>
        <p:txBody>
          <a:bodyPr lIns="0" tIns="0" rIns="0" bIns="0" anchor="ctr"/>
          <a:lstStyle/>
          <a:p>
            <a:pPr algn="ctr" defTabSz="583757">
              <a:defRPr sz="3400">
                <a:solidFill>
                  <a:srgbClr val="FFFFFF"/>
                </a:solidFill>
                <a:uFill>
                  <a:solidFill>
                    <a:srgbClr val="FFFFFF"/>
                  </a:solidFill>
                </a:uFill>
              </a:defRPr>
            </a:pPr>
            <a:endParaRPr sz="2400" kern="0">
              <a:solidFill>
                <a:srgbClr val="FFFFFF"/>
              </a:solidFill>
              <a:uFill>
                <a:solidFill>
                  <a:srgbClr val="FFFFFF"/>
                </a:solidFill>
              </a:uFill>
            </a:endParaRPr>
          </a:p>
        </p:txBody>
      </p:sp>
      <p:sp>
        <p:nvSpPr>
          <p:cNvPr id="31" name="Shape 31"/>
          <p:cNvSpPr/>
          <p:nvPr/>
        </p:nvSpPr>
        <p:spPr>
          <a:xfrm>
            <a:off x="776883" y="6171531"/>
            <a:ext cx="7544470" cy="26789"/>
          </a:xfrm>
          <a:prstGeom prst="rect">
            <a:avLst/>
          </a:prstGeom>
          <a:solidFill>
            <a:srgbClr val="AD0101"/>
          </a:solidFill>
          <a:ln w="12700">
            <a:miter lim="400000"/>
          </a:ln>
        </p:spPr>
        <p:txBody>
          <a:bodyPr lIns="0" tIns="0" rIns="0" bIns="0" anchor="ctr"/>
          <a:lstStyle/>
          <a:p>
            <a:pPr algn="ctr" defTabSz="583757">
              <a:defRPr sz="3400">
                <a:solidFill>
                  <a:srgbClr val="FFFFFF"/>
                </a:solidFill>
                <a:uFill>
                  <a:solidFill>
                    <a:srgbClr val="FFFFFF"/>
                  </a:solidFill>
                </a:uFill>
              </a:defRPr>
            </a:pPr>
            <a:endParaRPr sz="2400" kern="0">
              <a:solidFill>
                <a:srgbClr val="FFFFFF"/>
              </a:solidFill>
              <a:uFill>
                <a:solidFill>
                  <a:srgbClr val="FFFFFF"/>
                </a:solidFill>
              </a:uFill>
            </a:endParaRPr>
          </a:p>
        </p:txBody>
      </p:sp>
      <p:sp>
        <p:nvSpPr>
          <p:cNvPr id="9219" name="Shape 32"/>
          <p:cNvSpPr>
            <a:spLocks noGrp="1"/>
          </p:cNvSpPr>
          <p:nvPr>
            <p:ph type="title" idx="4294967295"/>
          </p:nvPr>
        </p:nvSpPr>
        <p:spPr bwMode="auto">
          <a:xfrm>
            <a:off x="767953" y="5089922"/>
            <a:ext cx="6782098" cy="1091654"/>
          </a:xfrm>
          <a:ln w="9525"/>
        </p:spPr>
        <p:txBody>
          <a:bodyPr vert="horz" wrap="square" lIns="50798" tIns="50798" rIns="50798" bIns="50798" numCol="1" anchor="b" anchorCtr="0" compatLnSpc="1">
            <a:prstTxWarp prst="textNoShape">
              <a:avLst/>
            </a:prstTxWarp>
          </a:bodyPr>
          <a:lstStyle/>
          <a:p>
            <a:pPr algn="l" defTabSz="913028">
              <a:defRPr/>
            </a:pPr>
            <a:r>
              <a:rPr lang="en-US" sz="1300">
                <a:solidFill>
                  <a:srgbClr val="000000"/>
                </a:solidFill>
                <a:latin typeface="Arial" charset="0"/>
                <a:cs typeface="Arial" charset="0"/>
                <a:sym typeface="Arial" charset="0"/>
              </a:rPr>
              <a:t> </a:t>
            </a:r>
          </a:p>
        </p:txBody>
      </p:sp>
      <p:sp>
        <p:nvSpPr>
          <p:cNvPr id="9220" name="Shape 33"/>
          <p:cNvSpPr>
            <a:spLocks noGrp="1"/>
          </p:cNvSpPr>
          <p:nvPr>
            <p:ph type="body" idx="4294967295"/>
          </p:nvPr>
        </p:nvSpPr>
        <p:spPr bwMode="auto">
          <a:xfrm>
            <a:off x="339329" y="5197078"/>
            <a:ext cx="7544470" cy="459879"/>
          </a:xfrm>
          <a:ln w="9525"/>
        </p:spPr>
        <p:txBody>
          <a:bodyPr vert="horz" wrap="square" lIns="50798" tIns="50798" rIns="50798" bIns="50798" numCol="1" anchorCtr="0" compatLnSpc="1">
            <a:prstTxWarp prst="textNoShape">
              <a:avLst/>
            </a:prstTxWarp>
          </a:bodyPr>
          <a:lstStyle/>
          <a:p>
            <a:pPr marL="0" lvl="3" indent="0" algn="ctr" defTabSz="886240">
              <a:lnSpc>
                <a:spcPct val="90000"/>
              </a:lnSpc>
              <a:spcBef>
                <a:spcPts val="281"/>
              </a:spcBef>
              <a:buNone/>
              <a:defRPr/>
            </a:pPr>
            <a:r>
              <a:rPr lang="en-US" sz="1700" dirty="0" err="1">
                <a:solidFill>
                  <a:srgbClr val="000000"/>
                </a:solidFill>
              </a:rPr>
              <a:t>ჩვეულებრივი</a:t>
            </a:r>
            <a:r>
              <a:rPr lang="en-US" sz="1700" dirty="0">
                <a:solidFill>
                  <a:srgbClr val="000000"/>
                </a:solidFill>
              </a:rPr>
              <a:t> (</a:t>
            </a:r>
            <a:r>
              <a:rPr lang="en-US" sz="1700" dirty="0" err="1">
                <a:solidFill>
                  <a:srgbClr val="000000"/>
                </a:solidFill>
              </a:rPr>
              <a:t>ყოფითი</a:t>
            </a:r>
            <a:r>
              <a:rPr lang="en-US" sz="1700" dirty="0">
                <a:solidFill>
                  <a:srgbClr val="000000"/>
                </a:solidFill>
              </a:rPr>
              <a:t>) </a:t>
            </a:r>
            <a:r>
              <a:rPr lang="en-US" sz="1700" dirty="0" err="1">
                <a:solidFill>
                  <a:srgbClr val="000000"/>
                </a:solidFill>
              </a:rPr>
              <a:t>სტრესის</a:t>
            </a:r>
            <a:r>
              <a:rPr lang="en-US" sz="1700" dirty="0">
                <a:solidFill>
                  <a:srgbClr val="000000"/>
                </a:solidFill>
              </a:rPr>
              <a:t> </a:t>
            </a:r>
            <a:r>
              <a:rPr lang="en-US" sz="1700" dirty="0" err="1">
                <a:solidFill>
                  <a:srgbClr val="000000"/>
                </a:solidFill>
              </a:rPr>
              <a:t>ნიშნები</a:t>
            </a:r>
            <a:endParaRPr lang="en-US" sz="1700" dirty="0">
              <a:solidFill>
                <a:srgbClr val="000000"/>
              </a:solidFill>
            </a:endParaRPr>
          </a:p>
        </p:txBody>
      </p:sp>
      <p:pic>
        <p:nvPicPr>
          <p:cNvPr id="10245" name="image4.jpg"/>
          <p:cNvPicPr>
            <a:picLocks noChangeAspect="1" noChangeArrowheads="1"/>
          </p:cNvPicPr>
          <p:nvPr/>
        </p:nvPicPr>
        <p:blipFill>
          <a:blip r:embed="rId2"/>
          <a:srcRect/>
          <a:stretch>
            <a:fillRect/>
          </a:stretch>
        </p:blipFill>
        <p:spPr bwMode="auto">
          <a:xfrm>
            <a:off x="1571625" y="589359"/>
            <a:ext cx="5923732" cy="4491633"/>
          </a:xfrm>
          <a:prstGeom prst="rect">
            <a:avLst/>
          </a:prstGeom>
          <a:noFill/>
          <a:ln w="12700">
            <a:noFill/>
            <a:miter lim="400000"/>
            <a:headEnd/>
            <a:tailEnd/>
          </a:ln>
        </p:spPr>
      </p:pic>
    </p:spTree>
    <p:extLst>
      <p:ext uri="{BB962C8B-B14F-4D97-AF65-F5344CB8AC3E}">
        <p14:creationId xmlns:p14="http://schemas.microsoft.com/office/powerpoint/2010/main" val="4075685292"/>
      </p:ext>
    </p:extLst>
  </p:cSld>
  <p:clrMapOvr>
    <a:masterClrMapping/>
  </p:clrMapOvr>
  <p:transition xmlns:p14="http://schemas.microsoft.com/office/powerpoint/2010/mai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fr-CH" dirty="0">
                <a:latin typeface="Sylfaen"/>
                <a:cs typeface="Sylfaen"/>
              </a:rPr>
              <a:t>გონებრივი შტურმი: </a:t>
            </a:r>
            <a:endParaRPr lang="fr-CH" dirty="0" smtClean="0">
              <a:latin typeface="Sylfaen"/>
              <a:cs typeface="Sylfaen"/>
            </a:endParaRPr>
          </a:p>
          <a:p>
            <a:pPr marL="114300" indent="0">
              <a:buNone/>
            </a:pPr>
            <a:r>
              <a:rPr lang="ka-GE" dirty="0"/>
              <a:t>როდის ხდება სტრესი </a:t>
            </a:r>
            <a:r>
              <a:rPr lang="ka-GE" dirty="0" smtClean="0"/>
              <a:t>ნეგატიური</a:t>
            </a:r>
            <a:r>
              <a:rPr lang="en-US" dirty="0" smtClean="0"/>
              <a:t>?</a:t>
            </a:r>
            <a:endParaRPr lang="en-US" dirty="0"/>
          </a:p>
          <a:p>
            <a:pPr marL="114300" indent="0">
              <a:buNone/>
            </a:pPr>
            <a:endParaRPr lang="fr-CH" dirty="0" smtClean="0"/>
          </a:p>
        </p:txBody>
      </p:sp>
      <p:pic>
        <p:nvPicPr>
          <p:cNvPr id="4" name="Picture 3"/>
          <p:cNvPicPr>
            <a:picLocks noChangeAspect="1"/>
          </p:cNvPicPr>
          <p:nvPr/>
        </p:nvPicPr>
        <p:blipFill>
          <a:blip r:embed="rId2"/>
          <a:stretch>
            <a:fillRect/>
          </a:stretch>
        </p:blipFill>
        <p:spPr>
          <a:xfrm>
            <a:off x="6324600" y="3975100"/>
            <a:ext cx="2819400" cy="2882900"/>
          </a:xfrm>
          <a:prstGeom prst="rect">
            <a:avLst/>
          </a:prstGeom>
        </p:spPr>
      </p:pic>
    </p:spTree>
    <p:extLst>
      <p:ext uri="{BB962C8B-B14F-4D97-AF65-F5344CB8AC3E}">
        <p14:creationId xmlns:p14="http://schemas.microsoft.com/office/powerpoint/2010/main" val="341313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14300" indent="0"/>
            <a:r>
              <a:rPr lang="fr-CH" sz="2000" dirty="0">
                <a:latin typeface="Sylfaen"/>
                <a:cs typeface="Sylfaen"/>
              </a:rPr>
              <a:t>გონებრივი შტურმი: </a:t>
            </a:r>
            <a:br>
              <a:rPr lang="fr-CH" sz="2000" dirty="0">
                <a:latin typeface="Sylfaen"/>
                <a:cs typeface="Sylfaen"/>
              </a:rPr>
            </a:br>
            <a:r>
              <a:rPr lang="ka-GE" sz="2000" dirty="0">
                <a:latin typeface="Sylfaen"/>
                <a:cs typeface="Sylfaen"/>
              </a:rPr>
              <a:t>როდის ხდება სტრესი ნეგატიური</a:t>
            </a:r>
            <a:r>
              <a:rPr lang="en-US" sz="2000" dirty="0">
                <a:latin typeface="Sylfaen"/>
                <a:cs typeface="Sylfaen"/>
              </a:rPr>
              <a:t>?</a:t>
            </a:r>
            <a:br>
              <a:rPr lang="en-US" sz="2000" dirty="0">
                <a:latin typeface="Sylfaen"/>
                <a:cs typeface="Sylfaen"/>
              </a:rPr>
            </a:br>
            <a:endParaRPr lang="en-US" sz="2000" dirty="0">
              <a:latin typeface="Sylfaen"/>
              <a:cs typeface="Sylfaen"/>
            </a:endParaRPr>
          </a:p>
        </p:txBody>
      </p:sp>
      <p:sp>
        <p:nvSpPr>
          <p:cNvPr id="3" name="Content Placeholder 2"/>
          <p:cNvSpPr>
            <a:spLocks noGrp="1"/>
          </p:cNvSpPr>
          <p:nvPr>
            <p:ph idx="1"/>
          </p:nvPr>
        </p:nvSpPr>
        <p:spPr/>
        <p:txBody>
          <a:bodyPr>
            <a:normAutofit fontScale="92500"/>
          </a:bodyPr>
          <a:lstStyle/>
          <a:p>
            <a:pPr marL="114300" indent="0">
              <a:buNone/>
            </a:pPr>
            <a:endParaRPr lang="ka-GE" dirty="0" smtClean="0">
              <a:latin typeface="Sylfaen"/>
              <a:cs typeface="Sylfaen"/>
            </a:endParaRPr>
          </a:p>
          <a:p>
            <a:pPr marL="457200" indent="-342900"/>
            <a:r>
              <a:rPr lang="ka-GE" dirty="0" smtClean="0">
                <a:latin typeface="Sylfaen"/>
                <a:cs typeface="Sylfaen"/>
              </a:rPr>
              <a:t>მაშინ </a:t>
            </a:r>
            <a:r>
              <a:rPr lang="ka-GE" dirty="0">
                <a:latin typeface="Sylfaen"/>
                <a:cs typeface="Sylfaen"/>
              </a:rPr>
              <a:t>როდესაც  </a:t>
            </a:r>
            <a:r>
              <a:rPr lang="en-US" dirty="0" err="1">
                <a:latin typeface="Sylfaen"/>
                <a:cs typeface="Sylfaen"/>
              </a:rPr>
              <a:t>სტრესული</a:t>
            </a:r>
            <a:r>
              <a:rPr lang="en-US" dirty="0">
                <a:latin typeface="Sylfaen"/>
                <a:cs typeface="Sylfaen"/>
              </a:rPr>
              <a:t> </a:t>
            </a:r>
            <a:r>
              <a:rPr lang="en-US" dirty="0" err="1">
                <a:latin typeface="Sylfaen"/>
                <a:cs typeface="Sylfaen"/>
              </a:rPr>
              <a:t>მოვლენა</a:t>
            </a:r>
            <a:r>
              <a:rPr lang="en-US" dirty="0">
                <a:latin typeface="Sylfaen"/>
                <a:cs typeface="Sylfaen"/>
              </a:rPr>
              <a:t> </a:t>
            </a:r>
            <a:r>
              <a:rPr lang="en-US" dirty="0" err="1">
                <a:latin typeface="Sylfaen"/>
                <a:cs typeface="Sylfaen"/>
              </a:rPr>
              <a:t>გვაყენებს</a:t>
            </a:r>
            <a:r>
              <a:rPr lang="en-US" dirty="0">
                <a:latin typeface="Sylfaen"/>
                <a:cs typeface="Sylfaen"/>
              </a:rPr>
              <a:t> </a:t>
            </a:r>
            <a:r>
              <a:rPr lang="en-US" dirty="0" err="1">
                <a:latin typeface="Sylfaen"/>
                <a:cs typeface="Sylfaen"/>
              </a:rPr>
              <a:t>ზედმეტად</a:t>
            </a:r>
            <a:r>
              <a:rPr lang="en-US" dirty="0">
                <a:latin typeface="Sylfaen"/>
                <a:cs typeface="Sylfaen"/>
              </a:rPr>
              <a:t> </a:t>
            </a:r>
            <a:r>
              <a:rPr lang="en-US" dirty="0" err="1">
                <a:latin typeface="Sylfaen"/>
                <a:cs typeface="Sylfaen"/>
              </a:rPr>
              <a:t>დაძაბულ</a:t>
            </a:r>
            <a:r>
              <a:rPr lang="en-US" dirty="0">
                <a:latin typeface="Sylfaen"/>
                <a:cs typeface="Sylfaen"/>
              </a:rPr>
              <a:t> </a:t>
            </a:r>
            <a:r>
              <a:rPr lang="en-US" dirty="0" err="1" smtClean="0">
                <a:latin typeface="Sylfaen"/>
                <a:cs typeface="Sylfaen"/>
              </a:rPr>
              <a:t>მდგომარეობაში</a:t>
            </a:r>
            <a:endParaRPr lang="en-US" dirty="0" smtClean="0">
              <a:latin typeface="Sylfaen"/>
              <a:cs typeface="Sylfaen"/>
            </a:endParaRPr>
          </a:p>
          <a:p>
            <a:pPr marL="457200" indent="-342900"/>
            <a:r>
              <a:rPr lang="en-US" dirty="0" err="1" smtClean="0">
                <a:latin typeface="Sylfaen"/>
                <a:cs typeface="Sylfaen"/>
              </a:rPr>
              <a:t>როდესაც</a:t>
            </a:r>
            <a:r>
              <a:rPr lang="en-US" dirty="0" smtClean="0">
                <a:latin typeface="Sylfaen"/>
                <a:cs typeface="Sylfaen"/>
              </a:rPr>
              <a:t> </a:t>
            </a:r>
            <a:r>
              <a:rPr lang="en-US" dirty="0" err="1">
                <a:latin typeface="Sylfaen"/>
                <a:cs typeface="Sylfaen"/>
              </a:rPr>
              <a:t>გვერღვევა</a:t>
            </a:r>
            <a:r>
              <a:rPr lang="en-US" dirty="0">
                <a:latin typeface="Sylfaen"/>
                <a:cs typeface="Sylfaen"/>
              </a:rPr>
              <a:t> </a:t>
            </a:r>
            <a:r>
              <a:rPr lang="en-US" dirty="0" err="1">
                <a:latin typeface="Sylfaen"/>
                <a:cs typeface="Sylfaen"/>
              </a:rPr>
              <a:t>ნორმალური</a:t>
            </a:r>
            <a:r>
              <a:rPr lang="en-US" dirty="0">
                <a:latin typeface="Sylfaen"/>
                <a:cs typeface="Sylfaen"/>
              </a:rPr>
              <a:t> </a:t>
            </a:r>
            <a:r>
              <a:rPr lang="en-US" dirty="0" err="1">
                <a:latin typeface="Sylfaen"/>
                <a:cs typeface="Sylfaen"/>
              </a:rPr>
              <a:t>ფუნქციონირება</a:t>
            </a:r>
            <a:r>
              <a:rPr lang="en-US" dirty="0">
                <a:latin typeface="Sylfaen"/>
                <a:cs typeface="Sylfaen"/>
              </a:rPr>
              <a:t>, </a:t>
            </a:r>
            <a:r>
              <a:rPr lang="en-US" dirty="0" err="1">
                <a:latin typeface="Sylfaen"/>
                <a:cs typeface="Sylfaen"/>
              </a:rPr>
              <a:t>ჩვენთვის</a:t>
            </a:r>
            <a:r>
              <a:rPr lang="en-US" dirty="0">
                <a:latin typeface="Sylfaen"/>
                <a:cs typeface="Sylfaen"/>
              </a:rPr>
              <a:t> </a:t>
            </a:r>
            <a:r>
              <a:rPr lang="en-US" dirty="0" err="1">
                <a:latin typeface="Sylfaen"/>
                <a:cs typeface="Sylfaen"/>
              </a:rPr>
              <a:t>ჩვეული</a:t>
            </a:r>
            <a:r>
              <a:rPr lang="en-US" dirty="0">
                <a:latin typeface="Sylfaen"/>
                <a:cs typeface="Sylfaen"/>
              </a:rPr>
              <a:t> </a:t>
            </a:r>
            <a:r>
              <a:rPr lang="en-US" dirty="0" err="1" smtClean="0">
                <a:latin typeface="Sylfaen"/>
                <a:cs typeface="Sylfaen"/>
              </a:rPr>
              <a:t>რეაქციები</a:t>
            </a:r>
            <a:r>
              <a:rPr lang="en-US" dirty="0" smtClean="0">
                <a:latin typeface="Sylfaen"/>
                <a:cs typeface="Sylfaen"/>
              </a:rPr>
              <a:t> </a:t>
            </a:r>
          </a:p>
          <a:p>
            <a:pPr marL="457200" indent="-342900"/>
            <a:r>
              <a:rPr lang="en-US" dirty="0" err="1" smtClean="0">
                <a:latin typeface="Sylfaen"/>
                <a:cs typeface="Sylfaen"/>
              </a:rPr>
              <a:t>როდესაც</a:t>
            </a:r>
            <a:r>
              <a:rPr lang="en-US" dirty="0" smtClean="0">
                <a:latin typeface="Sylfaen"/>
                <a:cs typeface="Sylfaen"/>
              </a:rPr>
              <a:t>  </a:t>
            </a:r>
            <a:r>
              <a:rPr lang="en-US" dirty="0" err="1" smtClean="0">
                <a:latin typeface="Sylfaen"/>
                <a:cs typeface="Sylfaen"/>
              </a:rPr>
              <a:t>ირღვევა</a:t>
            </a:r>
            <a:r>
              <a:rPr lang="en-US" dirty="0" smtClean="0">
                <a:latin typeface="Sylfaen"/>
                <a:cs typeface="Sylfaen"/>
              </a:rPr>
              <a:t> </a:t>
            </a:r>
            <a:r>
              <a:rPr lang="en-US" dirty="0" err="1">
                <a:latin typeface="Sylfaen"/>
                <a:cs typeface="Sylfaen"/>
              </a:rPr>
              <a:t>ფიზიკური</a:t>
            </a:r>
            <a:r>
              <a:rPr lang="en-US" dirty="0">
                <a:latin typeface="Sylfaen"/>
                <a:cs typeface="Sylfaen"/>
              </a:rPr>
              <a:t> </a:t>
            </a:r>
            <a:r>
              <a:rPr lang="en-US" dirty="0" err="1">
                <a:latin typeface="Sylfaen"/>
                <a:cs typeface="Sylfaen"/>
              </a:rPr>
              <a:t>და</a:t>
            </a:r>
            <a:r>
              <a:rPr lang="en-US" dirty="0">
                <a:latin typeface="Sylfaen"/>
                <a:cs typeface="Sylfaen"/>
              </a:rPr>
              <a:t> </a:t>
            </a:r>
            <a:r>
              <a:rPr lang="en-US" dirty="0" err="1">
                <a:latin typeface="Sylfaen"/>
                <a:cs typeface="Sylfaen"/>
              </a:rPr>
              <a:t>ფსიქიკური</a:t>
            </a:r>
            <a:r>
              <a:rPr lang="en-US" dirty="0">
                <a:latin typeface="Sylfaen"/>
                <a:cs typeface="Sylfaen"/>
              </a:rPr>
              <a:t> </a:t>
            </a:r>
            <a:r>
              <a:rPr lang="en-US" dirty="0" err="1">
                <a:latin typeface="Sylfaen"/>
                <a:cs typeface="Sylfaen"/>
              </a:rPr>
              <a:t>პროცესების</a:t>
            </a:r>
            <a:r>
              <a:rPr lang="en-US" dirty="0">
                <a:latin typeface="Sylfaen"/>
                <a:cs typeface="Sylfaen"/>
              </a:rPr>
              <a:t> </a:t>
            </a:r>
            <a:r>
              <a:rPr lang="en-US" dirty="0" err="1">
                <a:latin typeface="Sylfaen"/>
                <a:cs typeface="Sylfaen"/>
              </a:rPr>
              <a:t>ნორმალური</a:t>
            </a:r>
            <a:r>
              <a:rPr lang="en-US" dirty="0">
                <a:latin typeface="Sylfaen"/>
                <a:cs typeface="Sylfaen"/>
              </a:rPr>
              <a:t> </a:t>
            </a:r>
            <a:r>
              <a:rPr lang="en-US" dirty="0" err="1">
                <a:latin typeface="Sylfaen"/>
                <a:cs typeface="Sylfaen"/>
              </a:rPr>
              <a:t>ფუნქციონირება</a:t>
            </a:r>
            <a:r>
              <a:rPr lang="en-US" dirty="0">
                <a:latin typeface="Sylfaen"/>
                <a:cs typeface="Sylfaen"/>
              </a:rPr>
              <a:t>. </a:t>
            </a:r>
          </a:p>
        </p:txBody>
      </p:sp>
    </p:spTree>
    <p:extLst>
      <p:ext uri="{BB962C8B-B14F-4D97-AF65-F5344CB8AC3E}">
        <p14:creationId xmlns:p14="http://schemas.microsoft.com/office/powerpoint/2010/main" val="183058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776883" y="6171531"/>
            <a:ext cx="7544470" cy="26789"/>
          </a:xfrm>
          <a:prstGeom prst="rect">
            <a:avLst/>
          </a:prstGeom>
          <a:solidFill>
            <a:srgbClr val="AD0101"/>
          </a:solidFill>
          <a:ln w="12700">
            <a:miter lim="400000"/>
          </a:ln>
        </p:spPr>
        <p:txBody>
          <a:bodyPr lIns="0" tIns="0" rIns="0" bIns="0" anchor="ctr"/>
          <a:lstStyle/>
          <a:p>
            <a:pPr algn="ctr" defTabSz="583757">
              <a:defRPr sz="3400">
                <a:solidFill>
                  <a:srgbClr val="FFFFFF"/>
                </a:solidFill>
                <a:uFill>
                  <a:solidFill>
                    <a:srgbClr val="FFFFFF"/>
                  </a:solidFill>
                </a:uFill>
              </a:defRPr>
            </a:pPr>
            <a:endParaRPr sz="2400" kern="0">
              <a:solidFill>
                <a:srgbClr val="FFFFFF"/>
              </a:solidFill>
              <a:uFill>
                <a:solidFill>
                  <a:srgbClr val="FFFFFF"/>
                </a:solidFill>
              </a:uFill>
            </a:endParaRPr>
          </a:p>
        </p:txBody>
      </p:sp>
      <p:sp>
        <p:nvSpPr>
          <p:cNvPr id="18435" name="Shape 76"/>
          <p:cNvSpPr>
            <a:spLocks noGrp="1"/>
          </p:cNvSpPr>
          <p:nvPr>
            <p:ph type="title" idx="4294967295"/>
          </p:nvPr>
        </p:nvSpPr>
        <p:spPr bwMode="auto">
          <a:xfrm>
            <a:off x="767953" y="5489526"/>
            <a:ext cx="6782098" cy="663029"/>
          </a:xfrm>
          <a:ln w="9525"/>
        </p:spPr>
        <p:txBody>
          <a:bodyPr vert="horz" wrap="square" lIns="53576" tIns="53576" rIns="53576" bIns="53576" numCol="1" anchor="b" anchorCtr="0" compatLnSpc="1">
            <a:prstTxWarp prst="textNoShape">
              <a:avLst/>
            </a:prstTxWarp>
          </a:bodyPr>
          <a:lstStyle/>
          <a:p>
            <a:pPr algn="l" defTabSz="913028">
              <a:defRPr/>
            </a:pPr>
            <a:r>
              <a:rPr lang="en-US" sz="2200">
                <a:solidFill>
                  <a:srgbClr val="262626"/>
                </a:solidFill>
              </a:rPr>
              <a:t>სტრესის მრავალფეროვნება</a:t>
            </a:r>
          </a:p>
        </p:txBody>
      </p:sp>
      <p:sp>
        <p:nvSpPr>
          <p:cNvPr id="77" name="Shape 77"/>
          <p:cNvSpPr>
            <a:spLocks noGrp="1"/>
          </p:cNvSpPr>
          <p:nvPr>
            <p:ph type="body" idx="4294967295"/>
          </p:nvPr>
        </p:nvSpPr>
        <p:spPr>
          <a:xfrm>
            <a:off x="1303735" y="1569393"/>
            <a:ext cx="6590109" cy="3199061"/>
          </a:xfrm>
        </p:spPr>
        <p:txBody>
          <a:bodyPr vert="horz" wrap="square" lIns="53576" tIns="53576" rIns="53576" bIns="53576" numCol="1" anchorCtr="0" compatLnSpc="1">
            <a:prstTxWarp prst="textNoShape">
              <a:avLst/>
            </a:prstTxWarp>
          </a:bodyPr>
          <a:lstStyle/>
          <a:p>
            <a:pPr marL="487767" lvl="1" indent="-262301" defTabSz="913028">
              <a:spcBef>
                <a:spcPts val="352"/>
              </a:spcBef>
              <a:buClr>
                <a:srgbClr val="AD0101"/>
              </a:buClr>
              <a:buFont typeface="Arial" charset="0"/>
              <a:buChar char="•"/>
              <a:defRPr/>
            </a:pPr>
            <a:r>
              <a:rPr lang="en-US" dirty="0" err="1" smtClean="0">
                <a:solidFill>
                  <a:srgbClr val="303030"/>
                </a:solidFill>
              </a:rPr>
              <a:t>ეუსტრესი</a:t>
            </a:r>
            <a:endParaRPr lang="en-US" dirty="0">
              <a:solidFill>
                <a:srgbClr val="303030"/>
              </a:solidFill>
            </a:endParaRPr>
          </a:p>
          <a:p>
            <a:pPr marL="487767" lvl="1" indent="-262301" defTabSz="913028">
              <a:spcBef>
                <a:spcPts val="352"/>
              </a:spcBef>
              <a:buClr>
                <a:srgbClr val="AD0101"/>
              </a:buClr>
              <a:buFont typeface="Arial" charset="0"/>
              <a:buChar char="•"/>
              <a:defRPr/>
            </a:pPr>
            <a:r>
              <a:rPr lang="en-US" dirty="0" err="1">
                <a:solidFill>
                  <a:srgbClr val="303030"/>
                </a:solidFill>
              </a:rPr>
              <a:t>ჭარბი</a:t>
            </a:r>
            <a:r>
              <a:rPr lang="en-US" dirty="0">
                <a:solidFill>
                  <a:srgbClr val="303030"/>
                </a:solidFill>
              </a:rPr>
              <a:t> </a:t>
            </a:r>
            <a:r>
              <a:rPr lang="en-US" dirty="0" err="1">
                <a:solidFill>
                  <a:srgbClr val="303030"/>
                </a:solidFill>
              </a:rPr>
              <a:t>სტრესი</a:t>
            </a:r>
            <a:r>
              <a:rPr lang="en-US" dirty="0">
                <a:solidFill>
                  <a:srgbClr val="303030"/>
                </a:solidFill>
              </a:rPr>
              <a:t> </a:t>
            </a:r>
            <a:r>
              <a:rPr lang="en-US" dirty="0">
                <a:solidFill>
                  <a:srgbClr val="9E1916"/>
                </a:solidFill>
              </a:rPr>
              <a:t>(+ </a:t>
            </a:r>
            <a:r>
              <a:rPr lang="en-US" dirty="0" err="1">
                <a:solidFill>
                  <a:srgbClr val="9E1916"/>
                </a:solidFill>
              </a:rPr>
              <a:t>სტენდალის</a:t>
            </a:r>
            <a:r>
              <a:rPr lang="en-US" dirty="0">
                <a:solidFill>
                  <a:srgbClr val="9E1916"/>
                </a:solidFill>
              </a:rPr>
              <a:t> </a:t>
            </a:r>
            <a:r>
              <a:rPr lang="en-US" dirty="0" err="1">
                <a:solidFill>
                  <a:srgbClr val="9E1916"/>
                </a:solidFill>
              </a:rPr>
              <a:t>სინდრომი</a:t>
            </a:r>
            <a:r>
              <a:rPr lang="en-US" dirty="0">
                <a:solidFill>
                  <a:srgbClr val="9E1916"/>
                </a:solidFill>
              </a:rPr>
              <a:t>)</a:t>
            </a:r>
          </a:p>
          <a:p>
            <a:pPr marL="487767" lvl="1" indent="-262301" defTabSz="913028">
              <a:spcBef>
                <a:spcPts val="352"/>
              </a:spcBef>
              <a:buClr>
                <a:srgbClr val="AD0101"/>
              </a:buClr>
              <a:buFont typeface="Arial" charset="0"/>
              <a:buChar char="•"/>
              <a:defRPr/>
            </a:pPr>
            <a:r>
              <a:rPr lang="en-US" dirty="0" err="1">
                <a:solidFill>
                  <a:srgbClr val="303030"/>
                </a:solidFill>
              </a:rPr>
              <a:t>სტრესის</a:t>
            </a:r>
            <a:r>
              <a:rPr lang="en-US" dirty="0">
                <a:solidFill>
                  <a:srgbClr val="303030"/>
                </a:solidFill>
              </a:rPr>
              <a:t> </a:t>
            </a:r>
            <a:r>
              <a:rPr lang="en-US" dirty="0" err="1">
                <a:solidFill>
                  <a:srgbClr val="303030"/>
                </a:solidFill>
              </a:rPr>
              <a:t>დეფიციტი</a:t>
            </a:r>
            <a:r>
              <a:rPr lang="en-US" dirty="0">
                <a:solidFill>
                  <a:srgbClr val="9E1916"/>
                </a:solidFill>
              </a:rPr>
              <a:t>***</a:t>
            </a:r>
          </a:p>
        </p:txBody>
      </p:sp>
      <p:pic>
        <p:nvPicPr>
          <p:cNvPr id="2" name="Picture 1" descr="Screen Shot 2017-06-26 at 7.23.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8021" y="3047663"/>
            <a:ext cx="3475060" cy="3441581"/>
          </a:xfrm>
          <a:prstGeom prst="rect">
            <a:avLst/>
          </a:prstGeom>
        </p:spPr>
      </p:pic>
    </p:spTree>
    <p:extLst>
      <p:ext uri="{BB962C8B-B14F-4D97-AF65-F5344CB8AC3E}">
        <p14:creationId xmlns:p14="http://schemas.microsoft.com/office/powerpoint/2010/main" val="1601358053"/>
      </p:ext>
    </p:extLst>
  </p:cSld>
  <p:clrMapOvr>
    <a:masterClrMapping/>
  </p:clrMapOvr>
  <p:transition xmlns:p14="http://schemas.microsoft.com/office/powerpoint/2010/mai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fontScale="85000" lnSpcReduction="20000"/>
          </a:bodyPr>
          <a:lstStyle/>
          <a:p>
            <a:pPr algn="ctr">
              <a:buNone/>
            </a:pPr>
            <a:r>
              <a:rPr lang="fr-CH" sz="3200" dirty="0" smtClean="0">
                <a:effectLst>
                  <a:outerShdw blurRad="38100" dist="38100" dir="2700000" algn="tl">
                    <a:srgbClr val="000000"/>
                  </a:outerShdw>
                </a:effectLst>
              </a:rPr>
              <a:t>        </a:t>
            </a:r>
            <a:endParaRPr lang="fr-CH" sz="3200" dirty="0">
              <a:solidFill>
                <a:schemeClr val="tx1"/>
              </a:solidFill>
              <a:effectLst>
                <a:outerShdw blurRad="38100" dist="38100" dir="2700000" algn="tl">
                  <a:srgbClr val="000000"/>
                </a:outerShdw>
              </a:effectLst>
            </a:endParaRPr>
          </a:p>
          <a:p>
            <a:pPr algn="ctr">
              <a:buNone/>
            </a:pPr>
            <a:r>
              <a:rPr lang="fr-CH" sz="3200" dirty="0" smtClean="0">
                <a:solidFill>
                  <a:schemeClr val="tx1"/>
                </a:solidFill>
                <a:effectLst>
                  <a:outerShdw blurRad="38100" dist="38100" dir="2700000" algn="tl">
                    <a:srgbClr val="000000"/>
                  </a:outerShdw>
                </a:effectLst>
              </a:rPr>
              <a:t> </a:t>
            </a:r>
            <a:r>
              <a:rPr lang="en-US" sz="3200" b="1" dirty="0" err="1" smtClean="0">
                <a:latin typeface="Sylfaen"/>
                <a:cs typeface="Sylfaen"/>
              </a:rPr>
              <a:t>ტრავმული</a:t>
            </a:r>
            <a:r>
              <a:rPr lang="en-US" sz="3200" b="1" dirty="0" smtClean="0">
                <a:latin typeface="Sylfaen"/>
                <a:cs typeface="Sylfaen"/>
              </a:rPr>
              <a:t> </a:t>
            </a:r>
            <a:r>
              <a:rPr lang="en-US" sz="3200" b="1" dirty="0" err="1" smtClean="0">
                <a:latin typeface="Sylfaen"/>
                <a:cs typeface="Sylfaen"/>
              </a:rPr>
              <a:t>სტრესი</a:t>
            </a:r>
            <a:endParaRPr lang="en-US" sz="3200" b="1" dirty="0" smtClean="0">
              <a:latin typeface="Sylfaen"/>
              <a:cs typeface="Sylfaen"/>
            </a:endParaRPr>
          </a:p>
          <a:p>
            <a:pPr>
              <a:buNone/>
            </a:pPr>
            <a:r>
              <a:rPr lang="en-US" sz="2800" b="1" dirty="0" smtClean="0">
                <a:latin typeface="Sylfaen"/>
                <a:cs typeface="Sylfaen"/>
              </a:rPr>
              <a:t>     </a:t>
            </a:r>
            <a:endParaRPr lang="ka-GE" sz="2800" dirty="0" smtClean="0"/>
          </a:p>
          <a:p>
            <a:pPr marL="114300" indent="0">
              <a:buNone/>
            </a:pPr>
            <a:r>
              <a:rPr lang="ka-GE" sz="2800" dirty="0" smtClean="0"/>
              <a:t>არსებობს </a:t>
            </a:r>
            <a:r>
              <a:rPr lang="ka-GE" sz="2800" dirty="0"/>
              <a:t>მოვლენები, რომლებიც იმდენად მოულოდნელი, ძალადობითა და საფრთხით აღსავსენი არიან, რომ მათ შეიძლება მატრავმირებელი მოვლენები  </a:t>
            </a:r>
            <a:r>
              <a:rPr lang="ka-GE" sz="2800" dirty="0" smtClean="0"/>
              <a:t>ვუწოდოთ.</a:t>
            </a:r>
            <a:endParaRPr lang="en-US" sz="2800" dirty="0"/>
          </a:p>
          <a:p>
            <a:pPr marL="114300" indent="0">
              <a:buNone/>
            </a:pPr>
            <a:endParaRPr lang="en-US" sz="2800" dirty="0"/>
          </a:p>
          <a:p>
            <a:pPr marL="114300" indent="0">
              <a:buNone/>
            </a:pPr>
            <a:r>
              <a:rPr lang="ka-GE" sz="2800" dirty="0" smtClean="0"/>
              <a:t>მოვლენა </a:t>
            </a:r>
            <a:r>
              <a:rPr lang="ka-GE" sz="2800" dirty="0"/>
              <a:t>ტრავმულ სტრესს გამოიწვევს თუ იგი პიროვნებისათვის მოულოდნელია, შეიცავს სულიერ და ან მატერიალურ დანაკარგს, იწვევს დამცირებასა და უსუსურობის განცდას, არღვევს ცხოვრების ჩვეულ წესსა და   წარმოდგენებს საკუთარ თავზე,  არ ექვემდებარება კონტროლს და განუსაზღვრელს ხდის მომავალს</a:t>
            </a:r>
            <a:r>
              <a:rPr lang="en-US" sz="2800" dirty="0"/>
              <a:t> </a:t>
            </a:r>
            <a:endParaRPr lang="x-none" sz="2800" dirty="0" smtClean="0">
              <a:latin typeface="Sylfaen"/>
              <a:cs typeface="Sylfaen"/>
            </a:endParaRPr>
          </a:p>
          <a:p>
            <a:pPr>
              <a:buNone/>
            </a:pPr>
            <a:r>
              <a:rPr lang="en-US" sz="2800" dirty="0" smtClean="0">
                <a:latin typeface="AcadNusx" pitchFamily="2" charset="0"/>
              </a:rPr>
              <a:t> </a:t>
            </a:r>
            <a:endParaRPr lang="en-US" sz="2800" b="1" dirty="0" smtClean="0">
              <a:latin typeface="Sylfaen"/>
              <a:cs typeface="Sylfaen"/>
            </a:endParaRPr>
          </a:p>
        </p:txBody>
      </p:sp>
    </p:spTree>
    <p:extLst>
      <p:ext uri="{BB962C8B-B14F-4D97-AF65-F5344CB8AC3E}">
        <p14:creationId xmlns:p14="http://schemas.microsoft.com/office/powerpoint/2010/main" val="15681542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174</TotalTime>
  <Words>1513</Words>
  <Application>Microsoft Macintosh PowerPoint</Application>
  <PresentationFormat>On-screen Show (4:3)</PresentationFormat>
  <Paragraphs>271</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Austin</vt:lpstr>
      <vt:lpstr>სექსუალური ძალადობის მსხვერპლი-დახმარების პრინციპები</vt:lpstr>
      <vt:lpstr>სტრესი </vt:lpstr>
      <vt:lpstr>PowerPoint Presentation</vt:lpstr>
      <vt:lpstr>PowerPoint Presentation</vt:lpstr>
      <vt:lpstr> </vt:lpstr>
      <vt:lpstr>PowerPoint Presentation</vt:lpstr>
      <vt:lpstr>გონებრივი შტურმი:  როდის ხდება სტრესი ნეგატიური? </vt:lpstr>
      <vt:lpstr>სტრესის მრავალფეროვნება</vt:lpstr>
      <vt:lpstr>PowerPoint Presentation</vt:lpstr>
      <vt:lpstr>PowerPoint Presentation</vt:lpstr>
      <vt:lpstr>ტრავმული სტრესის შემცველი მოვლენები</vt:lpstr>
      <vt:lpstr>რისკ- ფაქტორები </vt:lpstr>
      <vt:lpstr>PowerPoint Presentation</vt:lpstr>
      <vt:lpstr>ინსტიქტური პასუხი </vt:lpstr>
      <vt:lpstr>ტრავმული სტრესის ნიშნები</vt:lpstr>
      <vt:lpstr>PowerPoint Presentation</vt:lpstr>
      <vt:lpstr>მწვავე რექცია სტრესზე</vt:lpstr>
      <vt:lpstr>მიმოხილვა</vt:lpstr>
      <vt:lpstr>პოსტტრავმული სტრესული აშლილობა -PTSD</vt:lpstr>
      <vt:lpstr>პოსტტრავმული სტრესული აშლილობა </vt:lpstr>
      <vt:lpstr>სექსუალური ძალადობის მსხვერპლი დახმარების პრინციპები</vt:lpstr>
      <vt:lpstr>სექსუალური ძალადობის მსხვერპლი ადრეული ჩარევა (Early Intervention)</vt:lpstr>
      <vt:lpstr>ადრეული ჩარევა ამოცანები </vt:lpstr>
      <vt:lpstr>სექსუალური ძალადობის მსხვერპლი -ფსიქოსოციალური რეაბილიტაცია (Psychosocial Rehabilitation) </vt:lpstr>
      <vt:lpstr>ფსიქოსოციალური რეაბილიტაცია ჩარევის მეთოდები:</vt:lpstr>
      <vt:lpstr>PowerPoint Presentation</vt:lpstr>
      <vt:lpstr>ჩარევის რა მეთოდებს იყენებს ამჟამად ფონდის გუნდი?  რა მეთოდების გამოყენების უნარი აქვს გუნდს? (სამომავლო პერსპექტივა)</vt:lpstr>
      <vt:lpstr>პირველადი ინტერვიუს სტრუქტურა</vt:lpstr>
      <vt:lpstr>  პირველადი ინტერვიუს ინსტრუმენტები – რას ვიყენებთ პროცესის წარმართვისათვის?  </vt:lpstr>
      <vt:lpstr>პირველადი ინტერვიუს დროს მაინც გვიწევს ტრავმულ ინციდენტზე მუშაობა გარკვეული სახით….</vt:lpstr>
      <vt:lpstr>მატრავმირებელი მოვლენის თხრობის მართვის რამდენიმე ხერხი:  </vt:lpstr>
      <vt:lpstr>PowerPoint Presentation</vt:lpstr>
      <vt:lpstr>ფსიქოგანათლება </vt:lpstr>
      <vt:lpstr>PowerPoint Presentation</vt:lpstr>
      <vt:lpstr>ფსიქოგანათლების პროცესი უნდა მიმდინარეობდეს: </vt:lpstr>
      <vt:lpstr> მოტივაციური ინტერვიუ</vt:lpstr>
      <vt:lpstr>PowerPoint Presentation</vt:lpstr>
      <vt:lpstr>“ცვლილებებისა და უცვლელობის ფანჯარა” </vt:lpstr>
      <vt:lpstr>რას არ ვაკეთებთ მოტივაციური ინტერვიუს დროს: </vt:lpstr>
      <vt:lpstr>მოტივაციური ინტერვიუს პრინციპები</vt:lpstr>
      <vt:lpstr>მოტივაციური ინტერვიუს პრინციპები </vt:lpstr>
      <vt:lpstr>მოტივაციური ინტერვიუს პრინციპები </vt:lpstr>
      <vt:lpstr>PowerPoint Presentation</vt:lpstr>
      <vt:lpstr>სტანდარტიზირებული მიდგომები</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Sopio Tabaghua</dc:creator>
  <cp:lastModifiedBy>Sopio Tabaghua</cp:lastModifiedBy>
  <cp:revision>59</cp:revision>
  <dcterms:created xsi:type="dcterms:W3CDTF">2017-06-26T02:36:58Z</dcterms:created>
  <dcterms:modified xsi:type="dcterms:W3CDTF">2017-06-26T05:31:29Z</dcterms:modified>
</cp:coreProperties>
</file>